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1.JPG" ContentType="image/png"/>
  <Override PartName="/ppt/media/image14.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1" r:id="rId2"/>
    <p:sldId id="262" r:id="rId3"/>
    <p:sldId id="266" r:id="rId4"/>
    <p:sldId id="264" r:id="rId5"/>
    <p:sldId id="265" r:id="rId6"/>
    <p:sldId id="267" r:id="rId7"/>
    <p:sldId id="269" r:id="rId8"/>
    <p:sldId id="270" r:id="rId9"/>
    <p:sldId id="271" r:id="rId10"/>
    <p:sldId id="275" r:id="rId11"/>
    <p:sldId id="276" r:id="rId12"/>
    <p:sldId id="272" r:id="rId13"/>
    <p:sldId id="274" r:id="rId14"/>
    <p:sldId id="277" r:id="rId15"/>
    <p:sldId id="278"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9"/>
    <p:restoredTop sz="94599"/>
  </p:normalViewPr>
  <p:slideViewPr>
    <p:cSldViewPr snapToGrid="0" snapToObjects="1">
      <p:cViewPr varScale="1">
        <p:scale>
          <a:sx n="106" d="100"/>
          <a:sy n="106"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2FF55-1F00-9546-A016-06D354977AA9}" type="datetimeFigureOut">
              <a:rPr lang="en-US" smtClean="0"/>
              <a:t>11/11/23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DC22C-A25B-0142-BB4B-4082B0D099CD}" type="slidenum">
              <a:rPr lang="en-US" smtClean="0"/>
              <a:t>‹#›</a:t>
            </a:fld>
            <a:endParaRPr lang="en-US"/>
          </a:p>
        </p:txBody>
      </p:sp>
    </p:spTree>
    <p:extLst>
      <p:ext uri="{BB962C8B-B14F-4D97-AF65-F5344CB8AC3E}">
        <p14:creationId xmlns:p14="http://schemas.microsoft.com/office/powerpoint/2010/main" val="2368616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a:t>
            </a:fld>
            <a:endParaRPr lang="en-US"/>
          </a:p>
        </p:txBody>
      </p:sp>
    </p:spTree>
    <p:extLst>
      <p:ext uri="{BB962C8B-B14F-4D97-AF65-F5344CB8AC3E}">
        <p14:creationId xmlns:p14="http://schemas.microsoft.com/office/powerpoint/2010/main" val="168423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10</a:t>
            </a:fld>
            <a:endParaRPr lang="en-US"/>
          </a:p>
        </p:txBody>
      </p:sp>
    </p:spTree>
    <p:extLst>
      <p:ext uri="{BB962C8B-B14F-4D97-AF65-F5344CB8AC3E}">
        <p14:creationId xmlns:p14="http://schemas.microsoft.com/office/powerpoint/2010/main" val="2115403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11</a:t>
            </a:fld>
            <a:endParaRPr lang="en-US"/>
          </a:p>
        </p:txBody>
      </p:sp>
    </p:spTree>
    <p:extLst>
      <p:ext uri="{BB962C8B-B14F-4D97-AF65-F5344CB8AC3E}">
        <p14:creationId xmlns:p14="http://schemas.microsoft.com/office/powerpoint/2010/main" val="72500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12</a:t>
            </a:fld>
            <a:endParaRPr lang="en-US"/>
          </a:p>
        </p:txBody>
      </p:sp>
    </p:spTree>
    <p:extLst>
      <p:ext uri="{BB962C8B-B14F-4D97-AF65-F5344CB8AC3E}">
        <p14:creationId xmlns:p14="http://schemas.microsoft.com/office/powerpoint/2010/main" val="330723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13</a:t>
            </a:fld>
            <a:endParaRPr lang="en-US"/>
          </a:p>
        </p:txBody>
      </p:sp>
    </p:spTree>
    <p:extLst>
      <p:ext uri="{BB962C8B-B14F-4D97-AF65-F5344CB8AC3E}">
        <p14:creationId xmlns:p14="http://schemas.microsoft.com/office/powerpoint/2010/main" val="1425232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14</a:t>
            </a:fld>
            <a:endParaRPr lang="en-US"/>
          </a:p>
        </p:txBody>
      </p:sp>
    </p:spTree>
    <p:extLst>
      <p:ext uri="{BB962C8B-B14F-4D97-AF65-F5344CB8AC3E}">
        <p14:creationId xmlns:p14="http://schemas.microsoft.com/office/powerpoint/2010/main" val="3716942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15</a:t>
            </a:fld>
            <a:endParaRPr lang="en-US"/>
          </a:p>
        </p:txBody>
      </p:sp>
    </p:spTree>
    <p:extLst>
      <p:ext uri="{BB962C8B-B14F-4D97-AF65-F5344CB8AC3E}">
        <p14:creationId xmlns:p14="http://schemas.microsoft.com/office/powerpoint/2010/main" val="271687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16</a:t>
            </a:fld>
            <a:endParaRPr lang="en-US"/>
          </a:p>
        </p:txBody>
      </p:sp>
    </p:spTree>
    <p:extLst>
      <p:ext uri="{BB962C8B-B14F-4D97-AF65-F5344CB8AC3E}">
        <p14:creationId xmlns:p14="http://schemas.microsoft.com/office/powerpoint/2010/main" val="83909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2</a:t>
            </a:fld>
            <a:endParaRPr lang="en-US"/>
          </a:p>
        </p:txBody>
      </p:sp>
    </p:spTree>
    <p:extLst>
      <p:ext uri="{BB962C8B-B14F-4D97-AF65-F5344CB8AC3E}">
        <p14:creationId xmlns:p14="http://schemas.microsoft.com/office/powerpoint/2010/main" val="252020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3</a:t>
            </a:fld>
            <a:endParaRPr lang="en-US"/>
          </a:p>
        </p:txBody>
      </p:sp>
    </p:spTree>
    <p:extLst>
      <p:ext uri="{BB962C8B-B14F-4D97-AF65-F5344CB8AC3E}">
        <p14:creationId xmlns:p14="http://schemas.microsoft.com/office/powerpoint/2010/main" val="125293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4</a:t>
            </a:fld>
            <a:endParaRPr lang="en-US"/>
          </a:p>
        </p:txBody>
      </p:sp>
    </p:spTree>
    <p:extLst>
      <p:ext uri="{BB962C8B-B14F-4D97-AF65-F5344CB8AC3E}">
        <p14:creationId xmlns:p14="http://schemas.microsoft.com/office/powerpoint/2010/main" val="131241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5</a:t>
            </a:fld>
            <a:endParaRPr lang="en-US"/>
          </a:p>
        </p:txBody>
      </p:sp>
    </p:spTree>
    <p:extLst>
      <p:ext uri="{BB962C8B-B14F-4D97-AF65-F5344CB8AC3E}">
        <p14:creationId xmlns:p14="http://schemas.microsoft.com/office/powerpoint/2010/main" val="335805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6</a:t>
            </a:fld>
            <a:endParaRPr lang="en-US"/>
          </a:p>
        </p:txBody>
      </p:sp>
    </p:spTree>
    <p:extLst>
      <p:ext uri="{BB962C8B-B14F-4D97-AF65-F5344CB8AC3E}">
        <p14:creationId xmlns:p14="http://schemas.microsoft.com/office/powerpoint/2010/main" val="335624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7</a:t>
            </a:fld>
            <a:endParaRPr lang="en-US"/>
          </a:p>
        </p:txBody>
      </p:sp>
    </p:spTree>
    <p:extLst>
      <p:ext uri="{BB962C8B-B14F-4D97-AF65-F5344CB8AC3E}">
        <p14:creationId xmlns:p14="http://schemas.microsoft.com/office/powerpoint/2010/main" val="54224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8</a:t>
            </a:fld>
            <a:endParaRPr lang="en-US"/>
          </a:p>
        </p:txBody>
      </p:sp>
    </p:spTree>
    <p:extLst>
      <p:ext uri="{BB962C8B-B14F-4D97-AF65-F5344CB8AC3E}">
        <p14:creationId xmlns:p14="http://schemas.microsoft.com/office/powerpoint/2010/main" val="38274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DC22C-A25B-0142-BB4B-4082B0D099CD}" type="slidenum">
              <a:rPr lang="en-US" smtClean="0"/>
              <a:t>9</a:t>
            </a:fld>
            <a:endParaRPr lang="en-US"/>
          </a:p>
        </p:txBody>
      </p:sp>
    </p:spTree>
    <p:extLst>
      <p:ext uri="{BB962C8B-B14F-4D97-AF65-F5344CB8AC3E}">
        <p14:creationId xmlns:p14="http://schemas.microsoft.com/office/powerpoint/2010/main" val="111348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B344-E39D-235B-FD99-8A1AC09C4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67748B-B63D-61AB-E08B-56EE4180F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5FF1B5-8D12-1444-14DE-85A3CB745B9D}"/>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0E571A1C-F7EE-A956-F860-2E6DA52DB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F7A7D-2DB9-66B2-218E-06143E11EBE7}"/>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1923048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8748-E040-997C-BBCA-FCE26B97BE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4D75B-CB95-F88D-29F5-F24817435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B2281-5016-C27D-68E5-BD3A06A98C0E}"/>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CB844250-2A93-00A6-E607-495829E51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ADAC-714E-4507-09CD-53C39E9C80A3}"/>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281833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330FCE-B571-E4DF-4F16-4BB32AF4C5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55600-7385-1AF4-A63C-854D45E1E7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10C24-0967-BD14-2869-B33843DF316E}"/>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FAB26D6D-D3C4-F1E0-4532-FA0464A6D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5FEA5-9DF2-307F-0D86-050E133DA8EB}"/>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136757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0B3A-6160-3423-F07D-67423545B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E0A10-237B-C0BA-1693-493EA7C0F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1122D-9757-078D-CF41-4A05D7E82B51}"/>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FB44A6B6-9476-096F-A033-467B006E1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9213-FED2-11A3-65B5-202C90CF4011}"/>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333804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6A9F-EB6C-C663-92D3-87E0B59FA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8FD4A-9C3F-7BDE-90B5-AEBC68A1D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1D405-A973-A5C5-BF48-4D8E78CC36FA}"/>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9792561E-1A79-40EB-2CC1-246B53CD4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BF9E0-E5E4-8B12-E72B-53D37FF4162F}"/>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117447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E6A1-EB26-791D-C7BF-C2AFEFF0C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B17A50-0C2C-2A75-78F5-AB6E5443D3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49397-1B61-2E2D-F9C8-CB78B33B3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731111-54DD-516D-5F0C-29730B37F290}"/>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6" name="Footer Placeholder 5">
            <a:extLst>
              <a:ext uri="{FF2B5EF4-FFF2-40B4-BE49-F238E27FC236}">
                <a16:creationId xmlns:a16="http://schemas.microsoft.com/office/drawing/2014/main" id="{7E3F657F-6B3B-36D5-AFD8-859950661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EC621-57E3-A71E-4AA3-DE56E5FE23CB}"/>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317270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42A2-72C0-23B0-651B-B0C256B908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D0E160-6FC6-FD25-5D04-5A00B1265B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A9606-EF83-38AE-27C2-1AAADED6C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71CF3-2269-20D5-1502-A688073C8B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5F6B58-D198-CA9F-BEEB-E3FBF72262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2D8F16-00BF-BFDF-9825-D6D5A4D0A889}"/>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8" name="Footer Placeholder 7">
            <a:extLst>
              <a:ext uri="{FF2B5EF4-FFF2-40B4-BE49-F238E27FC236}">
                <a16:creationId xmlns:a16="http://schemas.microsoft.com/office/drawing/2014/main" id="{F911240D-E96D-029D-A1FA-69C50F8C9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452266-C234-BFCC-42DE-85395A7C3E82}"/>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49981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C939-D036-FAA7-6168-B419BA66D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8EC345-3099-6A5F-67E6-2BFFAB17CC67}"/>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4" name="Footer Placeholder 3">
            <a:extLst>
              <a:ext uri="{FF2B5EF4-FFF2-40B4-BE49-F238E27FC236}">
                <a16:creationId xmlns:a16="http://schemas.microsoft.com/office/drawing/2014/main" id="{70370777-7260-B45D-3DC8-58C4632FA7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82C5C0-3557-34A5-294F-185ABBAC7213}"/>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350888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41284-1501-5B73-46BD-6D9D57F0725A}"/>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3" name="Footer Placeholder 2">
            <a:extLst>
              <a:ext uri="{FF2B5EF4-FFF2-40B4-BE49-F238E27FC236}">
                <a16:creationId xmlns:a16="http://schemas.microsoft.com/office/drawing/2014/main" id="{CC23EC74-880D-8EEE-EC47-6325819C50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96158E-C747-96BC-FF39-F5F53D040BA5}"/>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319928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391A-A0E1-B64E-4609-278843322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21E675-D1B9-2CAE-A990-CAC73AE24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C48E44-1D86-7564-0CB0-A42CFF534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C9058-FE3F-775C-6080-D69622737E7A}"/>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6" name="Footer Placeholder 5">
            <a:extLst>
              <a:ext uri="{FF2B5EF4-FFF2-40B4-BE49-F238E27FC236}">
                <a16:creationId xmlns:a16="http://schemas.microsoft.com/office/drawing/2014/main" id="{29E7387B-EDC6-6D13-79A4-F1DFC2CD9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53B3-8AE4-C2B2-FA62-C133304ED927}"/>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4089393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AE1C-04F4-6C31-D457-20576B7DD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ED7E7E-BE38-C66F-AC0D-A428EF9ECA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415EFA-7A38-721E-4E4A-D645A445C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A0867-ACE8-E240-A082-027B73E8E335}"/>
              </a:ext>
            </a:extLst>
          </p:cNvPr>
          <p:cNvSpPr>
            <a:spLocks noGrp="1"/>
          </p:cNvSpPr>
          <p:nvPr>
            <p:ph type="dt" sz="half" idx="10"/>
          </p:nvPr>
        </p:nvSpPr>
        <p:spPr/>
        <p:txBody>
          <a:bodyPr/>
          <a:lstStyle/>
          <a:p>
            <a:fld id="{E966974C-1F27-C240-88C4-3D0A80081674}" type="datetimeFigureOut">
              <a:rPr lang="en-US" smtClean="0"/>
              <a:t>11/11/23</a:t>
            </a:fld>
            <a:endParaRPr lang="en-US"/>
          </a:p>
        </p:txBody>
      </p:sp>
      <p:sp>
        <p:nvSpPr>
          <p:cNvPr id="6" name="Footer Placeholder 5">
            <a:extLst>
              <a:ext uri="{FF2B5EF4-FFF2-40B4-BE49-F238E27FC236}">
                <a16:creationId xmlns:a16="http://schemas.microsoft.com/office/drawing/2014/main" id="{7339DD63-D94F-8158-CF2F-A84494E4B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BCF79-C177-E7D2-9BFE-7187485B48BC}"/>
              </a:ext>
            </a:extLst>
          </p:cNvPr>
          <p:cNvSpPr>
            <a:spLocks noGrp="1"/>
          </p:cNvSpPr>
          <p:nvPr>
            <p:ph type="sldNum" sz="quarter" idx="12"/>
          </p:nvPr>
        </p:nvSpPr>
        <p:spPr/>
        <p:txBody>
          <a:bodyPr/>
          <a:lstStyle/>
          <a:p>
            <a:fld id="{FC0891F9-A97E-684E-8027-4A440EB8A52E}" type="slidenum">
              <a:rPr lang="en-US" smtClean="0"/>
              <a:t>‹#›</a:t>
            </a:fld>
            <a:endParaRPr lang="en-US"/>
          </a:p>
        </p:txBody>
      </p:sp>
    </p:spTree>
    <p:extLst>
      <p:ext uri="{BB962C8B-B14F-4D97-AF65-F5344CB8AC3E}">
        <p14:creationId xmlns:p14="http://schemas.microsoft.com/office/powerpoint/2010/main" val="204031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959CA-6271-FA97-34B7-9174B1BD9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124CE1-C734-B916-561A-EB3716DB0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DAFBD-2B04-DC96-77B9-FE0425AFB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6974C-1F27-C240-88C4-3D0A80081674}" type="datetimeFigureOut">
              <a:rPr lang="en-US" smtClean="0"/>
              <a:t>11/11/23</a:t>
            </a:fld>
            <a:endParaRPr lang="en-US"/>
          </a:p>
        </p:txBody>
      </p:sp>
      <p:sp>
        <p:nvSpPr>
          <p:cNvPr id="5" name="Footer Placeholder 4">
            <a:extLst>
              <a:ext uri="{FF2B5EF4-FFF2-40B4-BE49-F238E27FC236}">
                <a16:creationId xmlns:a16="http://schemas.microsoft.com/office/drawing/2014/main" id="{7189FDCE-2A0B-DA59-BFDD-CC71CCA80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08E7A6-C11C-1995-C3FB-DA0446CE9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0891F9-A97E-684E-8027-4A440EB8A52E}" type="slidenum">
              <a:rPr lang="en-US" smtClean="0"/>
              <a:t>‹#›</a:t>
            </a:fld>
            <a:endParaRPr lang="en-US"/>
          </a:p>
        </p:txBody>
      </p:sp>
    </p:spTree>
    <p:extLst>
      <p:ext uri="{BB962C8B-B14F-4D97-AF65-F5344CB8AC3E}">
        <p14:creationId xmlns:p14="http://schemas.microsoft.com/office/powerpoint/2010/main" val="326505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jpg"/><Relationship Id="rId7"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1.svg"/><Relationship Id="rId10" Type="http://schemas.openxmlformats.org/officeDocument/2006/relationships/image" Target="../media/image45.jpg"/><Relationship Id="rId4" Type="http://schemas.openxmlformats.org/officeDocument/2006/relationships/image" Target="../media/image40.png"/><Relationship Id="rId9" Type="http://schemas.openxmlformats.org/officeDocument/2006/relationships/image" Target="../media/image44.jp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18.png"/><Relationship Id="rId12"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2.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ers.usda.gov/data-products/ag-and-food-statistics-charting-the-essentials/farming-and-farm-income/#:~:text=Small%20family%20farms%20(less%20than,of%20the%20value%20of%20production." TargetMode="External"/><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farmgrid.ml/" TargetMode="External"/><Relationship Id="rId4" Type="http://schemas.openxmlformats.org/officeDocument/2006/relationships/image" Target="../media/image15.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2.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73240"/>
          </a:xfrm>
          <a:prstGeom prst="rect">
            <a:avLst/>
          </a:prstGeom>
          <a:solidFill>
            <a:schemeClr val="tx1">
              <a:alpha val="683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5E6711F-A020-AD8A-0CF4-C823EF574F63}"/>
              </a:ext>
            </a:extLst>
          </p:cNvPr>
          <p:cNvSpPr txBox="1">
            <a:spLocks/>
          </p:cNvSpPr>
          <p:nvPr/>
        </p:nvSpPr>
        <p:spPr>
          <a:xfrm>
            <a:off x="1281112" y="2595562"/>
            <a:ext cx="9144000" cy="10096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dirty="0">
                <a:solidFill>
                  <a:schemeClr val="bg1"/>
                </a:solidFill>
                <a:latin typeface="Montserrat Light" pitchFamily="2" charset="77"/>
              </a:rPr>
              <a:t>Farm        Grid</a:t>
            </a:r>
          </a:p>
        </p:txBody>
      </p:sp>
      <p:pic>
        <p:nvPicPr>
          <p:cNvPr id="15" name="Picture 14">
            <a:extLst>
              <a:ext uri="{FF2B5EF4-FFF2-40B4-BE49-F238E27FC236}">
                <a16:creationId xmlns:a16="http://schemas.microsoft.com/office/drawing/2014/main" id="{552E5A6A-16F7-DFC6-0613-73BBCBB051C6}"/>
              </a:ext>
            </a:extLst>
          </p:cNvPr>
          <p:cNvPicPr>
            <a:picLocks noChangeAspect="1"/>
          </p:cNvPicPr>
          <p:nvPr/>
        </p:nvPicPr>
        <p:blipFill>
          <a:blip r:embed="rId4"/>
          <a:stretch>
            <a:fillRect/>
          </a:stretch>
        </p:blipFill>
        <p:spPr>
          <a:xfrm>
            <a:off x="5060950" y="1609726"/>
            <a:ext cx="2070100" cy="2362200"/>
          </a:xfrm>
          <a:prstGeom prst="rect">
            <a:avLst/>
          </a:prstGeom>
        </p:spPr>
      </p:pic>
      <p:sp>
        <p:nvSpPr>
          <p:cNvPr id="20" name="Title 1">
            <a:extLst>
              <a:ext uri="{FF2B5EF4-FFF2-40B4-BE49-F238E27FC236}">
                <a16:creationId xmlns:a16="http://schemas.microsoft.com/office/drawing/2014/main" id="{CF07691E-5A66-41E8-72CC-122477AF907A}"/>
              </a:ext>
            </a:extLst>
          </p:cNvPr>
          <p:cNvSpPr txBox="1">
            <a:spLocks/>
          </p:cNvSpPr>
          <p:nvPr/>
        </p:nvSpPr>
        <p:spPr>
          <a:xfrm>
            <a:off x="1370322" y="4067409"/>
            <a:ext cx="9144000" cy="6881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Montserrat Light" pitchFamily="2" charset="77"/>
                <a:cs typeface="Magneto" panose="020F0502020204030204" pitchFamily="34" charset="0"/>
              </a:rPr>
              <a:t>Let’s Farm Smarter.</a:t>
            </a:r>
          </a:p>
        </p:txBody>
      </p:sp>
    </p:spTree>
    <p:extLst>
      <p:ext uri="{BB962C8B-B14F-4D97-AF65-F5344CB8AC3E}">
        <p14:creationId xmlns:p14="http://schemas.microsoft.com/office/powerpoint/2010/main" val="3095316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83961DA3-07AF-7AF7-EF84-A6FDBEE31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4124" y="1341120"/>
            <a:ext cx="4267248" cy="4175760"/>
          </a:xfrm>
          <a:prstGeom prst="rect">
            <a:avLst/>
          </a:prstGeom>
        </p:spPr>
      </p:pic>
      <p:pic>
        <p:nvPicPr>
          <p:cNvPr id="21" name="Graphic 20">
            <a:extLst>
              <a:ext uri="{FF2B5EF4-FFF2-40B4-BE49-F238E27FC236}">
                <a16:creationId xmlns:a16="http://schemas.microsoft.com/office/drawing/2014/main" id="{F70CB292-385B-15B1-FBD9-DD19E6BC0A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9923" y="2161236"/>
            <a:ext cx="3295650" cy="3314700"/>
          </a:xfrm>
          <a:prstGeom prst="rect">
            <a:avLst/>
          </a:prstGeom>
        </p:spPr>
      </p:pic>
      <p:pic>
        <p:nvPicPr>
          <p:cNvPr id="23" name="Graphic 22">
            <a:extLst>
              <a:ext uri="{FF2B5EF4-FFF2-40B4-BE49-F238E27FC236}">
                <a16:creationId xmlns:a16="http://schemas.microsoft.com/office/drawing/2014/main" id="{6A55DB71-285D-B6DF-542D-D6861914BB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7194" y="3057098"/>
            <a:ext cx="2398052" cy="2317663"/>
          </a:xfrm>
          <a:prstGeom prst="rect">
            <a:avLst/>
          </a:prstGeom>
        </p:spPr>
      </p:pic>
      <p:pic>
        <p:nvPicPr>
          <p:cNvPr id="3" name="Picture 2">
            <a:extLst>
              <a:ext uri="{FF2B5EF4-FFF2-40B4-BE49-F238E27FC236}">
                <a16:creationId xmlns:a16="http://schemas.microsoft.com/office/drawing/2014/main" id="{A59A3432-34E0-F780-C1E8-AD02EC807AE9}"/>
              </a:ext>
            </a:extLst>
          </p:cNvPr>
          <p:cNvPicPr>
            <a:picLocks noChangeAspect="1"/>
          </p:cNvPicPr>
          <p:nvPr/>
        </p:nvPicPr>
        <p:blipFill>
          <a:blip r:embed="rId10"/>
          <a:stretch>
            <a:fillRect/>
          </a:stretch>
        </p:blipFill>
        <p:spPr>
          <a:xfrm>
            <a:off x="85369" y="84565"/>
            <a:ext cx="456313" cy="520700"/>
          </a:xfrm>
          <a:prstGeom prst="rect">
            <a:avLst/>
          </a:prstGeom>
        </p:spPr>
      </p:pic>
      <p:sp>
        <p:nvSpPr>
          <p:cNvPr id="4" name="Title 1">
            <a:extLst>
              <a:ext uri="{FF2B5EF4-FFF2-40B4-BE49-F238E27FC236}">
                <a16:creationId xmlns:a16="http://schemas.microsoft.com/office/drawing/2014/main" id="{E10D05AB-4504-DA8F-8890-A983D6305292}"/>
              </a:ext>
            </a:extLst>
          </p:cNvPr>
          <p:cNvSpPr txBox="1">
            <a:spLocks/>
          </p:cNvSpPr>
          <p:nvPr/>
        </p:nvSpPr>
        <p:spPr>
          <a:xfrm>
            <a:off x="0" y="475149"/>
            <a:ext cx="7848600" cy="608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cs typeface="Magneto" panose="020F0502020204030204" pitchFamily="34" charset="0"/>
              </a:rPr>
              <a:t> Massive Opportunity In Plain Sight.</a:t>
            </a:r>
          </a:p>
        </p:txBody>
      </p:sp>
      <p:sp>
        <p:nvSpPr>
          <p:cNvPr id="7" name="TextBox 6">
            <a:extLst>
              <a:ext uri="{FF2B5EF4-FFF2-40B4-BE49-F238E27FC236}">
                <a16:creationId xmlns:a16="http://schemas.microsoft.com/office/drawing/2014/main" id="{B755DCCA-B4F6-DB62-4781-9FCD87154B02}"/>
              </a:ext>
            </a:extLst>
          </p:cNvPr>
          <p:cNvSpPr txBox="1"/>
          <p:nvPr/>
        </p:nvSpPr>
        <p:spPr>
          <a:xfrm>
            <a:off x="0" y="1062630"/>
            <a:ext cx="7429500" cy="1077218"/>
          </a:xfrm>
          <a:prstGeom prst="rect">
            <a:avLst/>
          </a:prstGeom>
          <a:noFill/>
        </p:spPr>
        <p:txBody>
          <a:bodyPr wrap="square">
            <a:spAutoFit/>
          </a:bodyPr>
          <a:lstStyle/>
          <a:p>
            <a:r>
              <a:rPr lang="en-US" sz="1600" dirty="0">
                <a:solidFill>
                  <a:schemeClr val="bg1"/>
                </a:solidFill>
                <a:latin typeface="Montserrat Light" pitchFamily="2" charset="77"/>
              </a:rPr>
              <a:t>Our product addresses 70% of the precision agriculture market of field-data monitoring and mapping. However, providing solutions for small businesses (close to half the market) is an underutilized opportunity hiding in plain sight. </a:t>
            </a:r>
            <a:r>
              <a:rPr lang="en-US" sz="1600" dirty="0" err="1">
                <a:solidFill>
                  <a:schemeClr val="bg1"/>
                </a:solidFill>
                <a:latin typeface="Montserrat Light" pitchFamily="2" charset="77"/>
              </a:rPr>
              <a:t>FarmGrid</a:t>
            </a:r>
            <a:r>
              <a:rPr lang="en-US" sz="1600" dirty="0">
                <a:solidFill>
                  <a:schemeClr val="bg1"/>
                </a:solidFill>
                <a:latin typeface="Montserrat Light" pitchFamily="2" charset="77"/>
              </a:rPr>
              <a:t> aims to service it.</a:t>
            </a:r>
          </a:p>
        </p:txBody>
      </p:sp>
      <p:sp>
        <p:nvSpPr>
          <p:cNvPr id="11" name="TextBox 10">
            <a:extLst>
              <a:ext uri="{FF2B5EF4-FFF2-40B4-BE49-F238E27FC236}">
                <a16:creationId xmlns:a16="http://schemas.microsoft.com/office/drawing/2014/main" id="{29CCE14C-F365-A95D-0B0E-473B9EB37220}"/>
              </a:ext>
            </a:extLst>
          </p:cNvPr>
          <p:cNvSpPr txBox="1"/>
          <p:nvPr/>
        </p:nvSpPr>
        <p:spPr>
          <a:xfrm>
            <a:off x="199224" y="2727329"/>
            <a:ext cx="6889101" cy="2800767"/>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600" u="none" strike="noStrike" dirty="0">
                <a:solidFill>
                  <a:srgbClr val="00B050"/>
                </a:solidFill>
                <a:effectLst/>
                <a:latin typeface="Montserrat Light" pitchFamily="2" charset="77"/>
              </a:rPr>
              <a:t>~$13.7B Total Addressable Market </a:t>
            </a:r>
            <a:r>
              <a:rPr lang="en-US" sz="1600" u="none" strike="noStrike" dirty="0">
                <a:solidFill>
                  <a:schemeClr val="bg1"/>
                </a:solidFill>
                <a:effectLst/>
                <a:latin typeface="Montserrat Light" pitchFamily="2" charset="77"/>
              </a:rPr>
              <a:t>- the global market size of soil moisture monitoring devices .</a:t>
            </a:r>
            <a:endParaRPr lang="en-US" sz="1600" dirty="0">
              <a:solidFill>
                <a:schemeClr val="bg1"/>
              </a:solidFill>
              <a:latin typeface="Montserrat Light" pitchFamily="2" charset="77"/>
            </a:endParaRPr>
          </a:p>
          <a:p>
            <a:pPr rtl="0">
              <a:spcBef>
                <a:spcPts val="0"/>
              </a:spcBef>
              <a:spcAft>
                <a:spcPts val="0"/>
              </a:spcAft>
            </a:pPr>
            <a:r>
              <a:rPr lang="en-US" sz="1600" i="1" u="none" strike="noStrike" dirty="0">
                <a:solidFill>
                  <a:schemeClr val="bg1"/>
                </a:solidFill>
                <a:effectLst/>
                <a:latin typeface="Montserrat Light" pitchFamily="2" charset="77"/>
              </a:rPr>
              <a:t>($8.8B turf/lawn </a:t>
            </a:r>
            <a:r>
              <a:rPr lang="en-US" sz="1600" i="1" dirty="0">
                <a:solidFill>
                  <a:schemeClr val="bg1"/>
                </a:solidFill>
                <a:latin typeface="Montserrat Light" pitchFamily="2" charset="77"/>
              </a:rPr>
              <a:t>+</a:t>
            </a:r>
            <a:r>
              <a:rPr lang="en-US" sz="1600" i="1" u="none" strike="noStrike" dirty="0">
                <a:solidFill>
                  <a:schemeClr val="bg1"/>
                </a:solidFill>
                <a:effectLst/>
                <a:latin typeface="Montserrat Light" pitchFamily="2" charset="77"/>
              </a:rPr>
              <a:t> 70% of precision agriculture market, or $4.9B)</a:t>
            </a:r>
            <a:endParaRPr lang="en-US" sz="1600" i="1" dirty="0">
              <a:solidFill>
                <a:schemeClr val="bg1"/>
              </a:solidFill>
              <a:effectLst/>
              <a:latin typeface="Montserrat Light" pitchFamily="2" charset="77"/>
            </a:endParaRPr>
          </a:p>
          <a:p>
            <a:pPr marL="285750" indent="-285750" rtl="0">
              <a:spcBef>
                <a:spcPts val="0"/>
              </a:spcBef>
              <a:spcAft>
                <a:spcPts val="0"/>
              </a:spcAft>
              <a:buFont typeface="Arial" panose="020B0604020202020204" pitchFamily="34" charset="0"/>
              <a:buChar char="•"/>
            </a:pPr>
            <a:endParaRPr lang="en-US" sz="1600" dirty="0">
              <a:solidFill>
                <a:schemeClr val="bg1"/>
              </a:solidFill>
              <a:effectLst/>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~$7.1B Serviceable Addressable Market </a:t>
            </a:r>
            <a:r>
              <a:rPr lang="en-US" sz="1600" dirty="0">
                <a:solidFill>
                  <a:schemeClr val="bg1"/>
                </a:solidFill>
                <a:latin typeface="Montserrat Light" pitchFamily="2" charset="77"/>
              </a:rPr>
              <a:t>- the U.S. market size of soil moisture monitoring devices .</a:t>
            </a:r>
          </a:p>
          <a:p>
            <a:r>
              <a:rPr lang="en-US" sz="1600" i="1" u="none" strike="noStrike" dirty="0">
                <a:solidFill>
                  <a:schemeClr val="bg1"/>
                </a:solidFill>
                <a:effectLst/>
                <a:latin typeface="Montserrat Light" pitchFamily="2" charset="77"/>
              </a:rPr>
              <a:t>($4.4B turf/lawn</a:t>
            </a:r>
            <a:r>
              <a:rPr lang="en-US" sz="1600" i="1" dirty="0">
                <a:solidFill>
                  <a:schemeClr val="bg1"/>
                </a:solidFill>
                <a:latin typeface="Montserrat Light" pitchFamily="2" charset="77"/>
              </a:rPr>
              <a:t> + </a:t>
            </a:r>
            <a:r>
              <a:rPr lang="en-US" sz="1600" i="1" u="none" strike="noStrike" dirty="0">
                <a:solidFill>
                  <a:schemeClr val="bg1"/>
                </a:solidFill>
                <a:effectLst/>
                <a:latin typeface="Montserrat Light" pitchFamily="2" charset="77"/>
              </a:rPr>
              <a:t>$2.7B agriculture)</a:t>
            </a:r>
            <a:endParaRPr lang="en-US" sz="1600" i="1" dirty="0">
              <a:solidFill>
                <a:schemeClr val="bg1"/>
              </a:solidFill>
              <a:effectLst/>
              <a:latin typeface="Montserrat Light" pitchFamily="2" charset="77"/>
            </a:endParaRPr>
          </a:p>
          <a:p>
            <a:pPr marL="285750" indent="-285750">
              <a:buFont typeface="Arial" panose="020B0604020202020204" pitchFamily="34" charset="0"/>
              <a:buChar char="•"/>
            </a:pPr>
            <a:endParaRPr lang="en-US" sz="1600" dirty="0">
              <a:solidFill>
                <a:schemeClr val="bg1"/>
              </a:solidFill>
              <a:effectLst/>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~$1.35B Serviceable Obtainable Market </a:t>
            </a:r>
            <a:r>
              <a:rPr lang="en-US" sz="1600" dirty="0">
                <a:solidFill>
                  <a:schemeClr val="bg1"/>
                </a:solidFill>
                <a:latin typeface="Montserrat Light" pitchFamily="2" charset="77"/>
              </a:rPr>
              <a:t>– portion of U.S. market segment being small or family-owned businesses.</a:t>
            </a:r>
          </a:p>
          <a:p>
            <a:r>
              <a:rPr lang="en-US" sz="1600" i="1" dirty="0">
                <a:solidFill>
                  <a:schemeClr val="bg1"/>
                </a:solidFill>
                <a:effectLst/>
                <a:latin typeface="Montserrat Light" pitchFamily="2" charset="77"/>
              </a:rPr>
              <a:t>(Roughly half o</a:t>
            </a:r>
            <a:r>
              <a:rPr lang="en-US" sz="1600" i="1" dirty="0">
                <a:solidFill>
                  <a:schemeClr val="bg1"/>
                </a:solidFill>
                <a:latin typeface="Montserrat Light" pitchFamily="2" charset="77"/>
              </a:rPr>
              <a:t>f $2.7B U.S. precision agriculture). </a:t>
            </a:r>
          </a:p>
        </p:txBody>
      </p:sp>
      <p:sp>
        <p:nvSpPr>
          <p:cNvPr id="12" name="TextBox 11">
            <a:extLst>
              <a:ext uri="{FF2B5EF4-FFF2-40B4-BE49-F238E27FC236}">
                <a16:creationId xmlns:a16="http://schemas.microsoft.com/office/drawing/2014/main" id="{3C41FE30-F499-2C53-0D7A-449AB653AF71}"/>
              </a:ext>
            </a:extLst>
          </p:cNvPr>
          <p:cNvSpPr txBox="1"/>
          <p:nvPr/>
        </p:nvSpPr>
        <p:spPr>
          <a:xfrm>
            <a:off x="8980827" y="1560196"/>
            <a:ext cx="1659845" cy="338554"/>
          </a:xfrm>
          <a:prstGeom prst="rect">
            <a:avLst/>
          </a:prstGeom>
          <a:noFill/>
        </p:spPr>
        <p:txBody>
          <a:bodyPr wrap="square">
            <a:spAutoFit/>
          </a:bodyPr>
          <a:lstStyle/>
          <a:p>
            <a:r>
              <a:rPr lang="en-US" sz="1600" b="1" dirty="0">
                <a:solidFill>
                  <a:schemeClr val="bg1"/>
                </a:solidFill>
                <a:latin typeface="Montserrat Light" pitchFamily="2" charset="77"/>
              </a:rPr>
              <a:t>TAM $13.7B</a:t>
            </a:r>
          </a:p>
        </p:txBody>
      </p:sp>
      <p:sp>
        <p:nvSpPr>
          <p:cNvPr id="14" name="TextBox 13">
            <a:extLst>
              <a:ext uri="{FF2B5EF4-FFF2-40B4-BE49-F238E27FC236}">
                <a16:creationId xmlns:a16="http://schemas.microsoft.com/office/drawing/2014/main" id="{06BD1589-723E-01FD-2394-C8EF698BEC67}"/>
              </a:ext>
            </a:extLst>
          </p:cNvPr>
          <p:cNvSpPr txBox="1"/>
          <p:nvPr/>
        </p:nvSpPr>
        <p:spPr>
          <a:xfrm>
            <a:off x="9025520" y="2380312"/>
            <a:ext cx="1659845" cy="338554"/>
          </a:xfrm>
          <a:prstGeom prst="rect">
            <a:avLst/>
          </a:prstGeom>
          <a:noFill/>
        </p:spPr>
        <p:txBody>
          <a:bodyPr wrap="square">
            <a:spAutoFit/>
          </a:bodyPr>
          <a:lstStyle/>
          <a:p>
            <a:r>
              <a:rPr lang="en-US" sz="1600" b="1" dirty="0">
                <a:solidFill>
                  <a:schemeClr val="bg1"/>
                </a:solidFill>
                <a:latin typeface="Montserrat Light" pitchFamily="2" charset="77"/>
              </a:rPr>
              <a:t>SAM $7.1B</a:t>
            </a:r>
          </a:p>
        </p:txBody>
      </p:sp>
      <p:sp>
        <p:nvSpPr>
          <p:cNvPr id="15" name="TextBox 14">
            <a:extLst>
              <a:ext uri="{FF2B5EF4-FFF2-40B4-BE49-F238E27FC236}">
                <a16:creationId xmlns:a16="http://schemas.microsoft.com/office/drawing/2014/main" id="{606BFB29-496F-1463-9611-C25BEF5B6604}"/>
              </a:ext>
            </a:extLst>
          </p:cNvPr>
          <p:cNvSpPr txBox="1"/>
          <p:nvPr/>
        </p:nvSpPr>
        <p:spPr>
          <a:xfrm>
            <a:off x="9025519" y="3352374"/>
            <a:ext cx="1659845" cy="338554"/>
          </a:xfrm>
          <a:prstGeom prst="rect">
            <a:avLst/>
          </a:prstGeom>
          <a:noFill/>
        </p:spPr>
        <p:txBody>
          <a:bodyPr wrap="square">
            <a:spAutoFit/>
          </a:bodyPr>
          <a:lstStyle/>
          <a:p>
            <a:r>
              <a:rPr lang="en-US" sz="1600" b="1" dirty="0">
                <a:solidFill>
                  <a:schemeClr val="bg1"/>
                </a:solidFill>
                <a:latin typeface="Montserrat Light" pitchFamily="2" charset="77"/>
              </a:rPr>
              <a:t>SOM $1.35B</a:t>
            </a:r>
          </a:p>
        </p:txBody>
      </p:sp>
    </p:spTree>
    <p:extLst>
      <p:ext uri="{BB962C8B-B14F-4D97-AF65-F5344CB8AC3E}">
        <p14:creationId xmlns:p14="http://schemas.microsoft.com/office/powerpoint/2010/main" val="83538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0" y="489151"/>
            <a:ext cx="5756632" cy="6313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rPr>
              <a:t>A Business Model for Everyone</a:t>
            </a:r>
            <a:r>
              <a:rPr lang="en-US" sz="3600" dirty="0">
                <a:solidFill>
                  <a:schemeClr val="bg1"/>
                </a:solidFill>
                <a:latin typeface="Montserrat Light" pitchFamily="2" charset="77"/>
              </a:rPr>
              <a:t>.</a:t>
            </a:r>
          </a:p>
        </p:txBody>
      </p:sp>
      <p:pic>
        <p:nvPicPr>
          <p:cNvPr id="6" name="Picture 5">
            <a:extLst>
              <a:ext uri="{FF2B5EF4-FFF2-40B4-BE49-F238E27FC236}">
                <a16:creationId xmlns:a16="http://schemas.microsoft.com/office/drawing/2014/main" id="{DA055C04-FF54-EF7D-6DDB-353B3A348F00}"/>
              </a:ext>
            </a:extLst>
          </p:cNvPr>
          <p:cNvPicPr>
            <a:picLocks noChangeAspect="1"/>
          </p:cNvPicPr>
          <p:nvPr/>
        </p:nvPicPr>
        <p:blipFill>
          <a:blip r:embed="rId4"/>
          <a:stretch>
            <a:fillRect/>
          </a:stretch>
        </p:blipFill>
        <p:spPr>
          <a:xfrm>
            <a:off x="313525" y="2173264"/>
            <a:ext cx="2981260" cy="2999648"/>
          </a:xfrm>
          <a:prstGeom prst="rect">
            <a:avLst/>
          </a:prstGeom>
        </p:spPr>
      </p:pic>
      <p:sp>
        <p:nvSpPr>
          <p:cNvPr id="12" name="Rounded Rectangle 11">
            <a:extLst>
              <a:ext uri="{FF2B5EF4-FFF2-40B4-BE49-F238E27FC236}">
                <a16:creationId xmlns:a16="http://schemas.microsoft.com/office/drawing/2014/main" id="{B33E9618-5518-DE87-9F4D-96D8679B4E4C}"/>
              </a:ext>
            </a:extLst>
          </p:cNvPr>
          <p:cNvSpPr/>
          <p:nvPr/>
        </p:nvSpPr>
        <p:spPr>
          <a:xfrm>
            <a:off x="5614777" y="2883813"/>
            <a:ext cx="1941993" cy="1423014"/>
          </a:xfrm>
          <a:prstGeom prst="roundRect">
            <a:avLst>
              <a:gd name="adj" fmla="val 0"/>
            </a:avLst>
          </a:prstGeom>
          <a:solidFill>
            <a:schemeClr val="bg1">
              <a:alpha val="3016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C9CE7D-ACBA-D237-8F89-46F4AB17B007}"/>
              </a:ext>
            </a:extLst>
          </p:cNvPr>
          <p:cNvPicPr>
            <a:picLocks noChangeAspect="1"/>
          </p:cNvPicPr>
          <p:nvPr/>
        </p:nvPicPr>
        <p:blipFill>
          <a:blip r:embed="rId5"/>
          <a:stretch>
            <a:fillRect/>
          </a:stretch>
        </p:blipFill>
        <p:spPr>
          <a:xfrm>
            <a:off x="5099282" y="2153243"/>
            <a:ext cx="2934241" cy="2952340"/>
          </a:xfrm>
          <a:prstGeom prst="rect">
            <a:avLst/>
          </a:prstGeom>
        </p:spPr>
      </p:pic>
      <p:pic>
        <p:nvPicPr>
          <p:cNvPr id="11" name="Picture 10">
            <a:extLst>
              <a:ext uri="{FF2B5EF4-FFF2-40B4-BE49-F238E27FC236}">
                <a16:creationId xmlns:a16="http://schemas.microsoft.com/office/drawing/2014/main" id="{6E106D25-4809-CC8A-26EA-3093D86ABCA0}"/>
              </a:ext>
            </a:extLst>
          </p:cNvPr>
          <p:cNvPicPr>
            <a:picLocks noChangeAspect="1"/>
          </p:cNvPicPr>
          <p:nvPr/>
        </p:nvPicPr>
        <p:blipFill>
          <a:blip r:embed="rId6"/>
          <a:stretch>
            <a:fillRect/>
          </a:stretch>
        </p:blipFill>
        <p:spPr>
          <a:xfrm>
            <a:off x="8724610" y="2100929"/>
            <a:ext cx="3109520" cy="2996990"/>
          </a:xfrm>
          <a:prstGeom prst="rect">
            <a:avLst/>
          </a:prstGeom>
        </p:spPr>
      </p:pic>
      <p:sp>
        <p:nvSpPr>
          <p:cNvPr id="15" name="Title 1">
            <a:extLst>
              <a:ext uri="{FF2B5EF4-FFF2-40B4-BE49-F238E27FC236}">
                <a16:creationId xmlns:a16="http://schemas.microsoft.com/office/drawing/2014/main" id="{1B37F937-352D-7C49-C0B8-48CD7C56F7E9}"/>
              </a:ext>
            </a:extLst>
          </p:cNvPr>
          <p:cNvSpPr txBox="1">
            <a:spLocks/>
          </p:cNvSpPr>
          <p:nvPr/>
        </p:nvSpPr>
        <p:spPr>
          <a:xfrm>
            <a:off x="8301457" y="3675497"/>
            <a:ext cx="423153" cy="4230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Montserrat Light" pitchFamily="2" charset="77"/>
              </a:rPr>
              <a:t>+</a:t>
            </a:r>
          </a:p>
        </p:txBody>
      </p:sp>
      <p:pic>
        <p:nvPicPr>
          <p:cNvPr id="5" name="Picture 4">
            <a:extLst>
              <a:ext uri="{FF2B5EF4-FFF2-40B4-BE49-F238E27FC236}">
                <a16:creationId xmlns:a16="http://schemas.microsoft.com/office/drawing/2014/main" id="{999B7390-A0ED-BD73-8AEF-2D55D744FF12}"/>
              </a:ext>
            </a:extLst>
          </p:cNvPr>
          <p:cNvPicPr>
            <a:picLocks noChangeAspect="1"/>
          </p:cNvPicPr>
          <p:nvPr/>
        </p:nvPicPr>
        <p:blipFill>
          <a:blip r:embed="rId7"/>
          <a:stretch>
            <a:fillRect/>
          </a:stretch>
        </p:blipFill>
        <p:spPr>
          <a:xfrm>
            <a:off x="85369" y="84565"/>
            <a:ext cx="456313" cy="520700"/>
          </a:xfrm>
          <a:prstGeom prst="rect">
            <a:avLst/>
          </a:prstGeom>
        </p:spPr>
      </p:pic>
      <p:sp>
        <p:nvSpPr>
          <p:cNvPr id="8" name="TextBox 7">
            <a:extLst>
              <a:ext uri="{FF2B5EF4-FFF2-40B4-BE49-F238E27FC236}">
                <a16:creationId xmlns:a16="http://schemas.microsoft.com/office/drawing/2014/main" id="{ADC898C3-B164-DCD6-004F-B58024DDB2DD}"/>
              </a:ext>
            </a:extLst>
          </p:cNvPr>
          <p:cNvSpPr txBox="1"/>
          <p:nvPr/>
        </p:nvSpPr>
        <p:spPr>
          <a:xfrm>
            <a:off x="0" y="1011805"/>
            <a:ext cx="10960100" cy="1077218"/>
          </a:xfrm>
          <a:prstGeom prst="rect">
            <a:avLst/>
          </a:prstGeom>
          <a:noFill/>
        </p:spPr>
        <p:txBody>
          <a:bodyPr wrap="square">
            <a:spAutoFit/>
          </a:bodyPr>
          <a:lstStyle/>
          <a:p>
            <a:r>
              <a:rPr lang="en-US" sz="1600" dirty="0">
                <a:solidFill>
                  <a:schemeClr val="bg1"/>
                </a:solidFill>
                <a:latin typeface="Montserrat Light" pitchFamily="2" charset="77"/>
              </a:rPr>
              <a:t>We’ll use a direct to consumer (D2C) approach early-on because we want to mediate our transactions face-to-face with farmers and help them navigate using the device on their farm. We’ll offer a software as a service (SaaS) model for our user-interface (UI) with AI insights, and a freemium model for the UI on its own so farmers always have end-to-end access .</a:t>
            </a:r>
          </a:p>
        </p:txBody>
      </p:sp>
      <p:sp>
        <p:nvSpPr>
          <p:cNvPr id="10" name="TextBox 9">
            <a:extLst>
              <a:ext uri="{FF2B5EF4-FFF2-40B4-BE49-F238E27FC236}">
                <a16:creationId xmlns:a16="http://schemas.microsoft.com/office/drawing/2014/main" id="{4E8EE3E7-3B35-28A7-6943-3157DD4880B9}"/>
              </a:ext>
            </a:extLst>
          </p:cNvPr>
          <p:cNvSpPr txBox="1"/>
          <p:nvPr/>
        </p:nvSpPr>
        <p:spPr>
          <a:xfrm>
            <a:off x="1327288" y="5223225"/>
            <a:ext cx="953733" cy="461665"/>
          </a:xfrm>
          <a:prstGeom prst="rect">
            <a:avLst/>
          </a:prstGeom>
          <a:noFill/>
        </p:spPr>
        <p:txBody>
          <a:bodyPr wrap="square">
            <a:spAutoFit/>
          </a:bodyPr>
          <a:lstStyle/>
          <a:p>
            <a:r>
              <a:rPr lang="en-US" sz="2400" b="1" dirty="0">
                <a:solidFill>
                  <a:schemeClr val="bg1"/>
                </a:solidFill>
                <a:latin typeface="Montserrat Light" pitchFamily="2" charset="77"/>
              </a:rPr>
              <a:t>D2C </a:t>
            </a:r>
          </a:p>
        </p:txBody>
      </p:sp>
      <p:sp>
        <p:nvSpPr>
          <p:cNvPr id="14" name="TextBox 13">
            <a:extLst>
              <a:ext uri="{FF2B5EF4-FFF2-40B4-BE49-F238E27FC236}">
                <a16:creationId xmlns:a16="http://schemas.microsoft.com/office/drawing/2014/main" id="{83E244F4-594A-F8BC-DED9-6257C72B8CC7}"/>
              </a:ext>
            </a:extLst>
          </p:cNvPr>
          <p:cNvSpPr txBox="1"/>
          <p:nvPr/>
        </p:nvSpPr>
        <p:spPr>
          <a:xfrm>
            <a:off x="5614777" y="5167339"/>
            <a:ext cx="1800138" cy="461665"/>
          </a:xfrm>
          <a:prstGeom prst="rect">
            <a:avLst/>
          </a:prstGeom>
          <a:noFill/>
        </p:spPr>
        <p:txBody>
          <a:bodyPr wrap="square">
            <a:spAutoFit/>
          </a:bodyPr>
          <a:lstStyle/>
          <a:p>
            <a:r>
              <a:rPr lang="en-US" sz="2400" b="1" dirty="0">
                <a:solidFill>
                  <a:schemeClr val="bg1"/>
                </a:solidFill>
                <a:latin typeface="Montserrat Light" pitchFamily="2" charset="77"/>
              </a:rPr>
              <a:t>Freemium </a:t>
            </a:r>
          </a:p>
        </p:txBody>
      </p:sp>
      <p:sp>
        <p:nvSpPr>
          <p:cNvPr id="16" name="TextBox 15">
            <a:extLst>
              <a:ext uri="{FF2B5EF4-FFF2-40B4-BE49-F238E27FC236}">
                <a16:creationId xmlns:a16="http://schemas.microsoft.com/office/drawing/2014/main" id="{42EF1BB3-E2F5-0BE3-2568-FAFE932C0A19}"/>
              </a:ext>
            </a:extLst>
          </p:cNvPr>
          <p:cNvSpPr txBox="1"/>
          <p:nvPr/>
        </p:nvSpPr>
        <p:spPr>
          <a:xfrm>
            <a:off x="9809972" y="5136325"/>
            <a:ext cx="920399" cy="461665"/>
          </a:xfrm>
          <a:prstGeom prst="rect">
            <a:avLst/>
          </a:prstGeom>
          <a:noFill/>
        </p:spPr>
        <p:txBody>
          <a:bodyPr wrap="square">
            <a:spAutoFit/>
          </a:bodyPr>
          <a:lstStyle/>
          <a:p>
            <a:r>
              <a:rPr lang="en-US" sz="2400" b="1" dirty="0">
                <a:solidFill>
                  <a:schemeClr val="bg1"/>
                </a:solidFill>
                <a:latin typeface="Montserrat Light" pitchFamily="2" charset="77"/>
              </a:rPr>
              <a:t>SaaS </a:t>
            </a:r>
          </a:p>
        </p:txBody>
      </p:sp>
      <p:sp>
        <p:nvSpPr>
          <p:cNvPr id="17" name="TextBox 16">
            <a:extLst>
              <a:ext uri="{FF2B5EF4-FFF2-40B4-BE49-F238E27FC236}">
                <a16:creationId xmlns:a16="http://schemas.microsoft.com/office/drawing/2014/main" id="{B750690E-80C9-3F0F-80D3-A719C1515BFE}"/>
              </a:ext>
            </a:extLst>
          </p:cNvPr>
          <p:cNvSpPr txBox="1"/>
          <p:nvPr/>
        </p:nvSpPr>
        <p:spPr>
          <a:xfrm>
            <a:off x="309920" y="5633702"/>
            <a:ext cx="3356338" cy="1077218"/>
          </a:xfrm>
          <a:prstGeom prst="rect">
            <a:avLst/>
          </a:prstGeom>
          <a:noFill/>
        </p:spPr>
        <p:txBody>
          <a:bodyPr wrap="square">
            <a:spAutoFit/>
          </a:bodyPr>
          <a:lstStyle/>
          <a:p>
            <a:r>
              <a:rPr lang="en-US" sz="1600" dirty="0">
                <a:solidFill>
                  <a:schemeClr val="bg1"/>
                </a:solidFill>
                <a:latin typeface="Montserrat Light" pitchFamily="2" charset="77"/>
              </a:rPr>
              <a:t>$50 one-time fee per device. Includes temperature, humidity, light, and soil moisture sensors</a:t>
            </a:r>
          </a:p>
        </p:txBody>
      </p:sp>
      <p:sp>
        <p:nvSpPr>
          <p:cNvPr id="18" name="TextBox 17">
            <a:extLst>
              <a:ext uri="{FF2B5EF4-FFF2-40B4-BE49-F238E27FC236}">
                <a16:creationId xmlns:a16="http://schemas.microsoft.com/office/drawing/2014/main" id="{8984EDA3-AF99-5FFA-F7D4-2765F1290905}"/>
              </a:ext>
            </a:extLst>
          </p:cNvPr>
          <p:cNvSpPr txBox="1"/>
          <p:nvPr/>
        </p:nvSpPr>
        <p:spPr>
          <a:xfrm>
            <a:off x="4993546" y="5610507"/>
            <a:ext cx="3356338" cy="830997"/>
          </a:xfrm>
          <a:prstGeom prst="rect">
            <a:avLst/>
          </a:prstGeom>
          <a:noFill/>
        </p:spPr>
        <p:txBody>
          <a:bodyPr wrap="square">
            <a:spAutoFit/>
          </a:bodyPr>
          <a:lstStyle/>
          <a:p>
            <a:r>
              <a:rPr lang="en-US" sz="1600" dirty="0">
                <a:solidFill>
                  <a:schemeClr val="bg1"/>
                </a:solidFill>
                <a:latin typeface="Montserrat Light" pitchFamily="2" charset="77"/>
              </a:rPr>
              <a:t>Free access to user-interface - $20/month for storing data remotely on our servers.</a:t>
            </a:r>
          </a:p>
        </p:txBody>
      </p:sp>
      <p:sp>
        <p:nvSpPr>
          <p:cNvPr id="19" name="TextBox 18">
            <a:extLst>
              <a:ext uri="{FF2B5EF4-FFF2-40B4-BE49-F238E27FC236}">
                <a16:creationId xmlns:a16="http://schemas.microsoft.com/office/drawing/2014/main" id="{56E2D804-7C8D-7CFF-EE3A-2399B9219DA6}"/>
              </a:ext>
            </a:extLst>
          </p:cNvPr>
          <p:cNvSpPr txBox="1"/>
          <p:nvPr/>
        </p:nvSpPr>
        <p:spPr>
          <a:xfrm>
            <a:off x="9104815" y="5562461"/>
            <a:ext cx="2937371" cy="830997"/>
          </a:xfrm>
          <a:prstGeom prst="rect">
            <a:avLst/>
          </a:prstGeom>
          <a:noFill/>
        </p:spPr>
        <p:txBody>
          <a:bodyPr wrap="square">
            <a:spAutoFit/>
          </a:bodyPr>
          <a:lstStyle/>
          <a:p>
            <a:r>
              <a:rPr lang="en-US" sz="1600" dirty="0">
                <a:solidFill>
                  <a:schemeClr val="bg1"/>
                </a:solidFill>
                <a:latin typeface="Montserrat Light" pitchFamily="2" charset="77"/>
              </a:rPr>
              <a:t>$20/month upgrade for advanced insights using machine learning (soon)</a:t>
            </a:r>
          </a:p>
        </p:txBody>
      </p:sp>
      <p:pic>
        <p:nvPicPr>
          <p:cNvPr id="20" name="Graphic 19">
            <a:extLst>
              <a:ext uri="{FF2B5EF4-FFF2-40B4-BE49-F238E27FC236}">
                <a16:creationId xmlns:a16="http://schemas.microsoft.com/office/drawing/2014/main" id="{91A20939-A1A4-4F24-5F44-D7371F05F4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4460" y="3434254"/>
            <a:ext cx="272573" cy="322131"/>
          </a:xfrm>
          <a:prstGeom prst="rect">
            <a:avLst/>
          </a:prstGeom>
        </p:spPr>
      </p:pic>
    </p:spTree>
    <p:extLst>
      <p:ext uri="{BB962C8B-B14F-4D97-AF65-F5344CB8AC3E}">
        <p14:creationId xmlns:p14="http://schemas.microsoft.com/office/powerpoint/2010/main" val="34765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1"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153348" y="548185"/>
            <a:ext cx="7592043"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rPr>
              <a:t>Navigating and Conquering the Market:</a:t>
            </a:r>
          </a:p>
        </p:txBody>
      </p:sp>
      <p:pic>
        <p:nvPicPr>
          <p:cNvPr id="5" name="Graphic 4">
            <a:extLst>
              <a:ext uri="{FF2B5EF4-FFF2-40B4-BE49-F238E27FC236}">
                <a16:creationId xmlns:a16="http://schemas.microsoft.com/office/drawing/2014/main" id="{2F76B018-A588-086E-ED30-6797E72B0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853" y="4401019"/>
            <a:ext cx="11914495" cy="685800"/>
          </a:xfrm>
          <a:prstGeom prst="rect">
            <a:avLst/>
          </a:prstGeom>
        </p:spPr>
      </p:pic>
      <p:pic>
        <p:nvPicPr>
          <p:cNvPr id="4" name="Picture 3">
            <a:extLst>
              <a:ext uri="{FF2B5EF4-FFF2-40B4-BE49-F238E27FC236}">
                <a16:creationId xmlns:a16="http://schemas.microsoft.com/office/drawing/2014/main" id="{6F4EA196-73A0-C2B3-1A0B-4A57F0B9CF47}"/>
              </a:ext>
            </a:extLst>
          </p:cNvPr>
          <p:cNvPicPr>
            <a:picLocks noChangeAspect="1"/>
          </p:cNvPicPr>
          <p:nvPr/>
        </p:nvPicPr>
        <p:blipFill>
          <a:blip r:embed="rId6"/>
          <a:stretch>
            <a:fillRect/>
          </a:stretch>
        </p:blipFill>
        <p:spPr>
          <a:xfrm>
            <a:off x="85369" y="84565"/>
            <a:ext cx="456313" cy="520700"/>
          </a:xfrm>
          <a:prstGeom prst="rect">
            <a:avLst/>
          </a:prstGeom>
        </p:spPr>
      </p:pic>
      <p:sp>
        <p:nvSpPr>
          <p:cNvPr id="6" name="Title 1">
            <a:extLst>
              <a:ext uri="{FF2B5EF4-FFF2-40B4-BE49-F238E27FC236}">
                <a16:creationId xmlns:a16="http://schemas.microsoft.com/office/drawing/2014/main" id="{43D59BF2-5C14-9E9B-DF83-93E510CF7EF5}"/>
              </a:ext>
            </a:extLst>
          </p:cNvPr>
          <p:cNvSpPr txBox="1">
            <a:spLocks/>
          </p:cNvSpPr>
          <p:nvPr/>
        </p:nvSpPr>
        <p:spPr>
          <a:xfrm>
            <a:off x="309549" y="4426112"/>
            <a:ext cx="2185349"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Montserrat Light" pitchFamily="2" charset="77"/>
              </a:rPr>
              <a:t>Partnerships</a:t>
            </a:r>
          </a:p>
        </p:txBody>
      </p:sp>
      <p:sp>
        <p:nvSpPr>
          <p:cNvPr id="7" name="Title 1">
            <a:extLst>
              <a:ext uri="{FF2B5EF4-FFF2-40B4-BE49-F238E27FC236}">
                <a16:creationId xmlns:a16="http://schemas.microsoft.com/office/drawing/2014/main" id="{8CE385F6-A343-3EB2-3B0D-AAD6160236BF}"/>
              </a:ext>
            </a:extLst>
          </p:cNvPr>
          <p:cNvSpPr txBox="1">
            <a:spLocks/>
          </p:cNvSpPr>
          <p:nvPr/>
        </p:nvSpPr>
        <p:spPr>
          <a:xfrm>
            <a:off x="3410337" y="4426112"/>
            <a:ext cx="2185349"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Montserrat Light" pitchFamily="2" charset="77"/>
              </a:rPr>
              <a:t>Marketing</a:t>
            </a:r>
          </a:p>
        </p:txBody>
      </p:sp>
      <p:sp>
        <p:nvSpPr>
          <p:cNvPr id="8" name="Title 1">
            <a:extLst>
              <a:ext uri="{FF2B5EF4-FFF2-40B4-BE49-F238E27FC236}">
                <a16:creationId xmlns:a16="http://schemas.microsoft.com/office/drawing/2014/main" id="{94A46361-C2B8-73B1-CECD-A3CA42724E89}"/>
              </a:ext>
            </a:extLst>
          </p:cNvPr>
          <p:cNvSpPr txBox="1">
            <a:spLocks/>
          </p:cNvSpPr>
          <p:nvPr/>
        </p:nvSpPr>
        <p:spPr>
          <a:xfrm>
            <a:off x="6511125" y="4051613"/>
            <a:ext cx="2185349"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solidFill>
                <a:schemeClr val="bg1"/>
              </a:solidFill>
              <a:latin typeface="Montserrat Light" pitchFamily="2" charset="77"/>
            </a:endParaRPr>
          </a:p>
        </p:txBody>
      </p:sp>
      <p:sp>
        <p:nvSpPr>
          <p:cNvPr id="9" name="Title 1">
            <a:extLst>
              <a:ext uri="{FF2B5EF4-FFF2-40B4-BE49-F238E27FC236}">
                <a16:creationId xmlns:a16="http://schemas.microsoft.com/office/drawing/2014/main" id="{A1D3EDB4-810B-033E-1471-1ED92C28B71C}"/>
              </a:ext>
            </a:extLst>
          </p:cNvPr>
          <p:cNvSpPr txBox="1">
            <a:spLocks/>
          </p:cNvSpPr>
          <p:nvPr/>
        </p:nvSpPr>
        <p:spPr>
          <a:xfrm>
            <a:off x="6561450" y="4426112"/>
            <a:ext cx="2185349"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Montserrat Light" pitchFamily="2" charset="77"/>
              </a:rPr>
              <a:t>Retention</a:t>
            </a:r>
          </a:p>
        </p:txBody>
      </p:sp>
      <p:sp>
        <p:nvSpPr>
          <p:cNvPr id="10" name="Title 1">
            <a:extLst>
              <a:ext uri="{FF2B5EF4-FFF2-40B4-BE49-F238E27FC236}">
                <a16:creationId xmlns:a16="http://schemas.microsoft.com/office/drawing/2014/main" id="{A38B52F3-616B-F779-D365-22527E8D78F4}"/>
              </a:ext>
            </a:extLst>
          </p:cNvPr>
          <p:cNvSpPr txBox="1">
            <a:spLocks/>
          </p:cNvSpPr>
          <p:nvPr/>
        </p:nvSpPr>
        <p:spPr>
          <a:xfrm>
            <a:off x="9377673" y="4414031"/>
            <a:ext cx="2185349"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Montserrat Light" pitchFamily="2" charset="77"/>
              </a:rPr>
              <a:t>Expansion</a:t>
            </a:r>
          </a:p>
        </p:txBody>
      </p:sp>
      <p:pic>
        <p:nvPicPr>
          <p:cNvPr id="12" name="Picture 11">
            <a:extLst>
              <a:ext uri="{FF2B5EF4-FFF2-40B4-BE49-F238E27FC236}">
                <a16:creationId xmlns:a16="http://schemas.microsoft.com/office/drawing/2014/main" id="{E22C3E56-52A6-5BC2-9DFA-9694D0EB77D9}"/>
              </a:ext>
            </a:extLst>
          </p:cNvPr>
          <p:cNvPicPr>
            <a:picLocks noChangeAspect="1"/>
          </p:cNvPicPr>
          <p:nvPr/>
        </p:nvPicPr>
        <p:blipFill>
          <a:blip r:embed="rId7"/>
          <a:stretch>
            <a:fillRect/>
          </a:stretch>
        </p:blipFill>
        <p:spPr>
          <a:xfrm>
            <a:off x="142376" y="2360757"/>
            <a:ext cx="2918324" cy="1951206"/>
          </a:xfrm>
          <a:prstGeom prst="rect">
            <a:avLst/>
          </a:prstGeom>
        </p:spPr>
      </p:pic>
      <p:pic>
        <p:nvPicPr>
          <p:cNvPr id="20" name="Picture 19">
            <a:extLst>
              <a:ext uri="{FF2B5EF4-FFF2-40B4-BE49-F238E27FC236}">
                <a16:creationId xmlns:a16="http://schemas.microsoft.com/office/drawing/2014/main" id="{736CED40-D8A8-9D59-7A7A-8CD23524C9E5}"/>
              </a:ext>
            </a:extLst>
          </p:cNvPr>
          <p:cNvPicPr>
            <a:picLocks noChangeAspect="1"/>
          </p:cNvPicPr>
          <p:nvPr/>
        </p:nvPicPr>
        <p:blipFill>
          <a:blip r:embed="rId8"/>
          <a:stretch>
            <a:fillRect/>
          </a:stretch>
        </p:blipFill>
        <p:spPr>
          <a:xfrm>
            <a:off x="3228479" y="2360756"/>
            <a:ext cx="2918324" cy="1951207"/>
          </a:xfrm>
          <a:prstGeom prst="rect">
            <a:avLst/>
          </a:prstGeom>
        </p:spPr>
      </p:pic>
      <p:pic>
        <p:nvPicPr>
          <p:cNvPr id="22" name="Picture 21">
            <a:extLst>
              <a:ext uri="{FF2B5EF4-FFF2-40B4-BE49-F238E27FC236}">
                <a16:creationId xmlns:a16="http://schemas.microsoft.com/office/drawing/2014/main" id="{55C2C1CB-E7B6-EAD2-FFFF-835470AF7A57}"/>
              </a:ext>
            </a:extLst>
          </p:cNvPr>
          <p:cNvPicPr>
            <a:picLocks noChangeAspect="1"/>
          </p:cNvPicPr>
          <p:nvPr/>
        </p:nvPicPr>
        <p:blipFill>
          <a:blip r:embed="rId9"/>
          <a:stretch>
            <a:fillRect/>
          </a:stretch>
        </p:blipFill>
        <p:spPr>
          <a:xfrm>
            <a:off x="6289179" y="2373302"/>
            <a:ext cx="2886034" cy="1926114"/>
          </a:xfrm>
          <a:prstGeom prst="rect">
            <a:avLst/>
          </a:prstGeom>
        </p:spPr>
      </p:pic>
      <p:pic>
        <p:nvPicPr>
          <p:cNvPr id="24" name="Picture 23">
            <a:extLst>
              <a:ext uri="{FF2B5EF4-FFF2-40B4-BE49-F238E27FC236}">
                <a16:creationId xmlns:a16="http://schemas.microsoft.com/office/drawing/2014/main" id="{219342E6-01BD-07E5-DDCC-CDF8370A71D0}"/>
              </a:ext>
            </a:extLst>
          </p:cNvPr>
          <p:cNvPicPr>
            <a:picLocks noChangeAspect="1"/>
          </p:cNvPicPr>
          <p:nvPr/>
        </p:nvPicPr>
        <p:blipFill>
          <a:blip r:embed="rId10"/>
          <a:stretch>
            <a:fillRect/>
          </a:stretch>
        </p:blipFill>
        <p:spPr>
          <a:xfrm>
            <a:off x="9330289" y="2373303"/>
            <a:ext cx="2719335" cy="1926113"/>
          </a:xfrm>
          <a:prstGeom prst="rect">
            <a:avLst/>
          </a:prstGeom>
        </p:spPr>
      </p:pic>
      <p:sp>
        <p:nvSpPr>
          <p:cNvPr id="26" name="TextBox 25">
            <a:extLst>
              <a:ext uri="{FF2B5EF4-FFF2-40B4-BE49-F238E27FC236}">
                <a16:creationId xmlns:a16="http://schemas.microsoft.com/office/drawing/2014/main" id="{536A512E-FC7C-7E10-00B4-760520977C2C}"/>
              </a:ext>
            </a:extLst>
          </p:cNvPr>
          <p:cNvSpPr txBox="1"/>
          <p:nvPr/>
        </p:nvSpPr>
        <p:spPr>
          <a:xfrm>
            <a:off x="0" y="1011805"/>
            <a:ext cx="10960100" cy="830997"/>
          </a:xfrm>
          <a:prstGeom prst="rect">
            <a:avLst/>
          </a:prstGeom>
          <a:noFill/>
        </p:spPr>
        <p:txBody>
          <a:bodyPr wrap="square">
            <a:spAutoFit/>
          </a:bodyPr>
          <a:lstStyle/>
          <a:p>
            <a:r>
              <a:rPr lang="en-US" sz="1600" dirty="0">
                <a:solidFill>
                  <a:schemeClr val="bg1"/>
                </a:solidFill>
                <a:latin typeface="Montserrat Light" pitchFamily="2" charset="77"/>
              </a:rPr>
              <a:t>Using our experience in hardware electronics and full-stack web-development, coupled with our connections in the Midwest venture capital space, we aim to obtain funding and conquer our market with the following strategy.</a:t>
            </a:r>
          </a:p>
        </p:txBody>
      </p:sp>
      <p:sp>
        <p:nvSpPr>
          <p:cNvPr id="27" name="TextBox 26">
            <a:extLst>
              <a:ext uri="{FF2B5EF4-FFF2-40B4-BE49-F238E27FC236}">
                <a16:creationId xmlns:a16="http://schemas.microsoft.com/office/drawing/2014/main" id="{37C408ED-FFF3-3249-DAF6-B911B6689820}"/>
              </a:ext>
            </a:extLst>
          </p:cNvPr>
          <p:cNvSpPr txBox="1"/>
          <p:nvPr/>
        </p:nvSpPr>
        <p:spPr>
          <a:xfrm>
            <a:off x="85369" y="5111912"/>
            <a:ext cx="3143110" cy="1323439"/>
          </a:xfrm>
          <a:prstGeom prst="rect">
            <a:avLst/>
          </a:prstGeom>
          <a:noFill/>
        </p:spPr>
        <p:txBody>
          <a:bodyPr wrap="square">
            <a:spAutoFit/>
          </a:bodyPr>
          <a:lstStyle/>
          <a:p>
            <a:r>
              <a:rPr lang="en-US" sz="1600" dirty="0">
                <a:solidFill>
                  <a:schemeClr val="bg1"/>
                </a:solidFill>
                <a:latin typeface="Montserrat Light" pitchFamily="2" charset="77"/>
              </a:rPr>
              <a:t>Build an inventory of 10-15 devices and use University of Minnesota agriculture platforms to partner with local small farms.</a:t>
            </a:r>
          </a:p>
        </p:txBody>
      </p:sp>
      <p:sp>
        <p:nvSpPr>
          <p:cNvPr id="28" name="TextBox 27">
            <a:extLst>
              <a:ext uri="{FF2B5EF4-FFF2-40B4-BE49-F238E27FC236}">
                <a16:creationId xmlns:a16="http://schemas.microsoft.com/office/drawing/2014/main" id="{3B57DAA5-1687-0E10-4436-6FD0C29ADAB2}"/>
              </a:ext>
            </a:extLst>
          </p:cNvPr>
          <p:cNvSpPr txBox="1"/>
          <p:nvPr/>
        </p:nvSpPr>
        <p:spPr>
          <a:xfrm>
            <a:off x="3146069" y="5099365"/>
            <a:ext cx="3000734" cy="1077218"/>
          </a:xfrm>
          <a:prstGeom prst="rect">
            <a:avLst/>
          </a:prstGeom>
          <a:noFill/>
        </p:spPr>
        <p:txBody>
          <a:bodyPr wrap="square">
            <a:spAutoFit/>
          </a:bodyPr>
          <a:lstStyle/>
          <a:p>
            <a:r>
              <a:rPr lang="en-US" sz="1600" dirty="0">
                <a:solidFill>
                  <a:schemeClr val="bg1"/>
                </a:solidFill>
                <a:latin typeface="Montserrat Light" pitchFamily="2" charset="77"/>
              </a:rPr>
              <a:t>Gather results and user-insights from the soft launches and get featured in local agriculture journals.</a:t>
            </a:r>
          </a:p>
        </p:txBody>
      </p:sp>
      <p:sp>
        <p:nvSpPr>
          <p:cNvPr id="29" name="TextBox 28">
            <a:extLst>
              <a:ext uri="{FF2B5EF4-FFF2-40B4-BE49-F238E27FC236}">
                <a16:creationId xmlns:a16="http://schemas.microsoft.com/office/drawing/2014/main" id="{01099F91-7C94-C978-62A3-A4D5BCE6DC1E}"/>
              </a:ext>
            </a:extLst>
          </p:cNvPr>
          <p:cNvSpPr txBox="1"/>
          <p:nvPr/>
        </p:nvSpPr>
        <p:spPr>
          <a:xfrm>
            <a:off x="6253594" y="5086819"/>
            <a:ext cx="2921619" cy="1569660"/>
          </a:xfrm>
          <a:prstGeom prst="rect">
            <a:avLst/>
          </a:prstGeom>
          <a:noFill/>
        </p:spPr>
        <p:txBody>
          <a:bodyPr wrap="square">
            <a:spAutoFit/>
          </a:bodyPr>
          <a:lstStyle/>
          <a:p>
            <a:r>
              <a:rPr lang="en-US" sz="1600" dirty="0">
                <a:solidFill>
                  <a:schemeClr val="bg1"/>
                </a:solidFill>
                <a:latin typeface="Montserrat Light" pitchFamily="2" charset="77"/>
              </a:rPr>
              <a:t>Continue iterating the software and device to retain local farmers year-over-year and entice new customers to purchase the device. </a:t>
            </a:r>
          </a:p>
        </p:txBody>
      </p:sp>
      <p:sp>
        <p:nvSpPr>
          <p:cNvPr id="30" name="TextBox 29">
            <a:extLst>
              <a:ext uri="{FF2B5EF4-FFF2-40B4-BE49-F238E27FC236}">
                <a16:creationId xmlns:a16="http://schemas.microsoft.com/office/drawing/2014/main" id="{9E7A639B-497E-E619-3F85-30FF9A29372E}"/>
              </a:ext>
            </a:extLst>
          </p:cNvPr>
          <p:cNvSpPr txBox="1"/>
          <p:nvPr/>
        </p:nvSpPr>
        <p:spPr>
          <a:xfrm>
            <a:off x="9184947" y="5111912"/>
            <a:ext cx="2921619" cy="1569660"/>
          </a:xfrm>
          <a:prstGeom prst="rect">
            <a:avLst/>
          </a:prstGeom>
          <a:noFill/>
        </p:spPr>
        <p:txBody>
          <a:bodyPr wrap="square">
            <a:spAutoFit/>
          </a:bodyPr>
          <a:lstStyle/>
          <a:p>
            <a:r>
              <a:rPr lang="en-US" sz="1600" dirty="0">
                <a:solidFill>
                  <a:schemeClr val="bg1"/>
                </a:solidFill>
                <a:latin typeface="Montserrat Light" pitchFamily="2" charset="77"/>
              </a:rPr>
              <a:t>Armed with testimonials and customer successes locally, expand to nation-wide journals to accelerate growth nationally and soon, globally.</a:t>
            </a:r>
          </a:p>
        </p:txBody>
      </p:sp>
    </p:spTree>
    <p:extLst>
      <p:ext uri="{BB962C8B-B14F-4D97-AF65-F5344CB8AC3E}">
        <p14:creationId xmlns:p14="http://schemas.microsoft.com/office/powerpoint/2010/main" val="90359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946771"/>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527773" y="242955"/>
            <a:ext cx="4531058" cy="869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rPr>
              <a:t>Current Progress.</a:t>
            </a:r>
          </a:p>
        </p:txBody>
      </p:sp>
      <p:pic>
        <p:nvPicPr>
          <p:cNvPr id="4" name="Picture 3">
            <a:extLst>
              <a:ext uri="{FF2B5EF4-FFF2-40B4-BE49-F238E27FC236}">
                <a16:creationId xmlns:a16="http://schemas.microsoft.com/office/drawing/2014/main" id="{36DF62B7-7B2A-51DC-5B58-9E3AEA4B2767}"/>
              </a:ext>
            </a:extLst>
          </p:cNvPr>
          <p:cNvPicPr>
            <a:picLocks noChangeAspect="1"/>
          </p:cNvPicPr>
          <p:nvPr/>
        </p:nvPicPr>
        <p:blipFill>
          <a:blip r:embed="rId4"/>
          <a:stretch>
            <a:fillRect/>
          </a:stretch>
        </p:blipFill>
        <p:spPr>
          <a:xfrm>
            <a:off x="85369" y="84565"/>
            <a:ext cx="456313" cy="520700"/>
          </a:xfrm>
          <a:prstGeom prst="rect">
            <a:avLst/>
          </a:prstGeom>
        </p:spPr>
      </p:pic>
      <p:pic>
        <p:nvPicPr>
          <p:cNvPr id="9" name="Graphic 8">
            <a:extLst>
              <a:ext uri="{FF2B5EF4-FFF2-40B4-BE49-F238E27FC236}">
                <a16:creationId xmlns:a16="http://schemas.microsoft.com/office/drawing/2014/main" id="{E2342900-DE32-FB90-2366-1F05E12270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3681" y="486500"/>
            <a:ext cx="2403475" cy="690613"/>
          </a:xfrm>
          <a:prstGeom prst="rect">
            <a:avLst/>
          </a:prstGeom>
        </p:spPr>
      </p:pic>
      <p:sp>
        <p:nvSpPr>
          <p:cNvPr id="11" name="TextBox 10">
            <a:extLst>
              <a:ext uri="{FF2B5EF4-FFF2-40B4-BE49-F238E27FC236}">
                <a16:creationId xmlns:a16="http://schemas.microsoft.com/office/drawing/2014/main" id="{BF405031-E235-54DE-BDBD-1CD45A3E6D49}"/>
              </a:ext>
            </a:extLst>
          </p:cNvPr>
          <p:cNvSpPr txBox="1"/>
          <p:nvPr/>
        </p:nvSpPr>
        <p:spPr>
          <a:xfrm>
            <a:off x="4751586" y="592189"/>
            <a:ext cx="1411237" cy="461665"/>
          </a:xfrm>
          <a:prstGeom prst="rect">
            <a:avLst/>
          </a:prstGeom>
          <a:noFill/>
        </p:spPr>
        <p:txBody>
          <a:bodyPr wrap="square">
            <a:spAutoFit/>
          </a:bodyPr>
          <a:lstStyle/>
          <a:p>
            <a:r>
              <a:rPr lang="en-US" sz="2400" dirty="0">
                <a:solidFill>
                  <a:schemeClr val="bg1"/>
                </a:solidFill>
                <a:latin typeface="Montserrat Light" pitchFamily="2" charset="77"/>
              </a:rPr>
              <a:t>Stage 1</a:t>
            </a:r>
          </a:p>
        </p:txBody>
      </p:sp>
      <p:sp>
        <p:nvSpPr>
          <p:cNvPr id="12" name="TextBox 11">
            <a:extLst>
              <a:ext uri="{FF2B5EF4-FFF2-40B4-BE49-F238E27FC236}">
                <a16:creationId xmlns:a16="http://schemas.microsoft.com/office/drawing/2014/main" id="{48FA2067-2296-3E89-C719-AFC2B145090C}"/>
              </a:ext>
            </a:extLst>
          </p:cNvPr>
          <p:cNvSpPr txBox="1"/>
          <p:nvPr/>
        </p:nvSpPr>
        <p:spPr>
          <a:xfrm>
            <a:off x="85369" y="1234401"/>
            <a:ext cx="10960100" cy="830997"/>
          </a:xfrm>
          <a:prstGeom prst="rect">
            <a:avLst/>
          </a:prstGeom>
          <a:noFill/>
        </p:spPr>
        <p:txBody>
          <a:bodyPr wrap="square">
            <a:spAutoFit/>
          </a:bodyPr>
          <a:lstStyle/>
          <a:p>
            <a:r>
              <a:rPr lang="en-US" sz="1600" dirty="0">
                <a:solidFill>
                  <a:schemeClr val="bg1"/>
                </a:solidFill>
                <a:latin typeface="Montserrat Light" pitchFamily="2" charset="77"/>
              </a:rPr>
              <a:t>Within the last 4 months, we have accelerated our business from a mere concept to developing a value proposition based on our market research. We have now completed an end-to-end platform to begin field-testing, with a small inventory of rugged wireless devices and a </a:t>
            </a:r>
            <a:r>
              <a:rPr lang="en-US" sz="1600" dirty="0">
                <a:solidFill>
                  <a:srgbClr val="00B050"/>
                </a:solidFill>
                <a:latin typeface="Montserrat Light" pitchFamily="2" charset="77"/>
              </a:rPr>
              <a:t>web-server that can support 500+ users.</a:t>
            </a:r>
          </a:p>
        </p:txBody>
      </p:sp>
      <p:cxnSp>
        <p:nvCxnSpPr>
          <p:cNvPr id="15" name="Straight Arrow Connector 14">
            <a:extLst>
              <a:ext uri="{FF2B5EF4-FFF2-40B4-BE49-F238E27FC236}">
                <a16:creationId xmlns:a16="http://schemas.microsoft.com/office/drawing/2014/main" id="{786B544F-54D8-2E13-1C4B-5BA376370B39}"/>
              </a:ext>
            </a:extLst>
          </p:cNvPr>
          <p:cNvCxnSpPr/>
          <p:nvPr/>
        </p:nvCxnSpPr>
        <p:spPr>
          <a:xfrm>
            <a:off x="541682" y="3987800"/>
            <a:ext cx="1098991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82F6B7-2618-3E05-59F1-E57246A89EF3}"/>
              </a:ext>
            </a:extLst>
          </p:cNvPr>
          <p:cNvSpPr txBox="1"/>
          <p:nvPr/>
        </p:nvSpPr>
        <p:spPr>
          <a:xfrm>
            <a:off x="686111" y="3354958"/>
            <a:ext cx="1324775" cy="584775"/>
          </a:xfrm>
          <a:prstGeom prst="rect">
            <a:avLst/>
          </a:prstGeom>
          <a:noFill/>
        </p:spPr>
        <p:txBody>
          <a:bodyPr wrap="square">
            <a:spAutoFit/>
          </a:bodyPr>
          <a:lstStyle/>
          <a:p>
            <a:r>
              <a:rPr lang="en-US" sz="1600" dirty="0">
                <a:solidFill>
                  <a:schemeClr val="bg1"/>
                </a:solidFill>
                <a:latin typeface="Montserrat Light" pitchFamily="2" charset="77"/>
              </a:rPr>
              <a:t>March 15</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cxnSp>
        <p:nvCxnSpPr>
          <p:cNvPr id="18" name="Straight Connector 17">
            <a:extLst>
              <a:ext uri="{FF2B5EF4-FFF2-40B4-BE49-F238E27FC236}">
                <a16:creationId xmlns:a16="http://schemas.microsoft.com/office/drawing/2014/main" id="{3F2A948B-A473-69D6-DB4E-B0C79D115AEB}"/>
              </a:ext>
            </a:extLst>
          </p:cNvPr>
          <p:cNvCxnSpPr/>
          <p:nvPr/>
        </p:nvCxnSpPr>
        <p:spPr>
          <a:xfrm>
            <a:off x="541682" y="3752850"/>
            <a:ext cx="0" cy="4699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8E879D-4577-6CEA-D1E6-EF8600917236}"/>
              </a:ext>
            </a:extLst>
          </p:cNvPr>
          <p:cNvCxnSpPr/>
          <p:nvPr/>
        </p:nvCxnSpPr>
        <p:spPr>
          <a:xfrm>
            <a:off x="2573682" y="3752850"/>
            <a:ext cx="0" cy="4699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0938ED-EB5D-4570-80BD-B36A0CFF0D78}"/>
              </a:ext>
            </a:extLst>
          </p:cNvPr>
          <p:cNvCxnSpPr/>
          <p:nvPr/>
        </p:nvCxnSpPr>
        <p:spPr>
          <a:xfrm>
            <a:off x="4684763" y="3752850"/>
            <a:ext cx="0" cy="4699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5EC1001-77BB-A836-7841-6D0D66789DB4}"/>
              </a:ext>
            </a:extLst>
          </p:cNvPr>
          <p:cNvCxnSpPr/>
          <p:nvPr/>
        </p:nvCxnSpPr>
        <p:spPr>
          <a:xfrm>
            <a:off x="6967882" y="3752850"/>
            <a:ext cx="0" cy="4699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AC35EB-EA37-068D-58B1-9DA40DE8E8D3}"/>
              </a:ext>
            </a:extLst>
          </p:cNvPr>
          <p:cNvCxnSpPr/>
          <p:nvPr/>
        </p:nvCxnSpPr>
        <p:spPr>
          <a:xfrm>
            <a:off x="9114182" y="3752850"/>
            <a:ext cx="0" cy="4699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8AC408-3C44-D908-0916-9032E04C5DA8}"/>
              </a:ext>
            </a:extLst>
          </p:cNvPr>
          <p:cNvCxnSpPr>
            <a:cxnSpLocks/>
          </p:cNvCxnSpPr>
          <p:nvPr/>
        </p:nvCxnSpPr>
        <p:spPr>
          <a:xfrm>
            <a:off x="1548957" y="3870325"/>
            <a:ext cx="0" cy="234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2F8ABD-CB83-76C4-80A1-84F743D4BCD5}"/>
              </a:ext>
            </a:extLst>
          </p:cNvPr>
          <p:cNvCxnSpPr>
            <a:cxnSpLocks/>
          </p:cNvCxnSpPr>
          <p:nvPr/>
        </p:nvCxnSpPr>
        <p:spPr>
          <a:xfrm>
            <a:off x="3631757" y="3870325"/>
            <a:ext cx="0" cy="234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E6B9B9-1E10-768B-3C99-58FDEECA37A6}"/>
              </a:ext>
            </a:extLst>
          </p:cNvPr>
          <p:cNvSpPr txBox="1"/>
          <p:nvPr/>
        </p:nvSpPr>
        <p:spPr>
          <a:xfrm>
            <a:off x="2605309" y="3354958"/>
            <a:ext cx="1324775" cy="830997"/>
          </a:xfrm>
          <a:prstGeom prst="rect">
            <a:avLst/>
          </a:prstGeom>
          <a:noFill/>
        </p:spPr>
        <p:txBody>
          <a:bodyPr wrap="square">
            <a:spAutoFit/>
          </a:bodyPr>
          <a:lstStyle/>
          <a:p>
            <a:r>
              <a:rPr lang="en-US" sz="1600" dirty="0">
                <a:solidFill>
                  <a:schemeClr val="bg1"/>
                </a:solidFill>
                <a:latin typeface="Montserrat Light" pitchFamily="2" charset="77"/>
              </a:rPr>
              <a:t>April 7</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
        <p:nvSpPr>
          <p:cNvPr id="28" name="TextBox 27">
            <a:extLst>
              <a:ext uri="{FF2B5EF4-FFF2-40B4-BE49-F238E27FC236}">
                <a16:creationId xmlns:a16="http://schemas.microsoft.com/office/drawing/2014/main" id="{1226627D-6456-87F3-924B-69826BF88F1A}"/>
              </a:ext>
            </a:extLst>
          </p:cNvPr>
          <p:cNvSpPr txBox="1"/>
          <p:nvPr/>
        </p:nvSpPr>
        <p:spPr>
          <a:xfrm>
            <a:off x="3627928" y="3343020"/>
            <a:ext cx="1324775" cy="830997"/>
          </a:xfrm>
          <a:prstGeom prst="rect">
            <a:avLst/>
          </a:prstGeom>
          <a:noFill/>
        </p:spPr>
        <p:txBody>
          <a:bodyPr wrap="square">
            <a:spAutoFit/>
          </a:bodyPr>
          <a:lstStyle/>
          <a:p>
            <a:r>
              <a:rPr lang="en-US" sz="1600" dirty="0">
                <a:solidFill>
                  <a:schemeClr val="bg1"/>
                </a:solidFill>
                <a:latin typeface="Montserrat Light" pitchFamily="2" charset="77"/>
              </a:rPr>
              <a:t>April 24</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
        <p:nvSpPr>
          <p:cNvPr id="29" name="TextBox 28">
            <a:extLst>
              <a:ext uri="{FF2B5EF4-FFF2-40B4-BE49-F238E27FC236}">
                <a16:creationId xmlns:a16="http://schemas.microsoft.com/office/drawing/2014/main" id="{96B916E2-EC60-4CCB-F133-C68A4007BF0F}"/>
              </a:ext>
            </a:extLst>
          </p:cNvPr>
          <p:cNvSpPr txBox="1"/>
          <p:nvPr/>
        </p:nvSpPr>
        <p:spPr>
          <a:xfrm>
            <a:off x="5742838" y="3307047"/>
            <a:ext cx="1324775" cy="830997"/>
          </a:xfrm>
          <a:prstGeom prst="rect">
            <a:avLst/>
          </a:prstGeom>
          <a:noFill/>
        </p:spPr>
        <p:txBody>
          <a:bodyPr wrap="square">
            <a:spAutoFit/>
          </a:bodyPr>
          <a:lstStyle/>
          <a:p>
            <a:r>
              <a:rPr lang="en-US" sz="1600" dirty="0">
                <a:solidFill>
                  <a:schemeClr val="bg1"/>
                </a:solidFill>
                <a:latin typeface="Montserrat Light" pitchFamily="2" charset="77"/>
              </a:rPr>
              <a:t>May 24</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cxnSp>
        <p:nvCxnSpPr>
          <p:cNvPr id="30" name="Straight Connector 29">
            <a:extLst>
              <a:ext uri="{FF2B5EF4-FFF2-40B4-BE49-F238E27FC236}">
                <a16:creationId xmlns:a16="http://schemas.microsoft.com/office/drawing/2014/main" id="{19796BC7-38CC-D5A5-A34B-DE1E68A108C9}"/>
              </a:ext>
            </a:extLst>
          </p:cNvPr>
          <p:cNvCxnSpPr>
            <a:cxnSpLocks/>
          </p:cNvCxnSpPr>
          <p:nvPr/>
        </p:nvCxnSpPr>
        <p:spPr>
          <a:xfrm>
            <a:off x="5828857" y="3870325"/>
            <a:ext cx="0" cy="234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A30E74-AC5F-7A90-DF30-918CDC228DEE}"/>
              </a:ext>
            </a:extLst>
          </p:cNvPr>
          <p:cNvCxnSpPr>
            <a:cxnSpLocks/>
          </p:cNvCxnSpPr>
          <p:nvPr/>
        </p:nvCxnSpPr>
        <p:spPr>
          <a:xfrm>
            <a:off x="8000557" y="3870325"/>
            <a:ext cx="0" cy="234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3E629B-6C9C-287D-444B-D8E26E324831}"/>
              </a:ext>
            </a:extLst>
          </p:cNvPr>
          <p:cNvCxnSpPr>
            <a:cxnSpLocks/>
          </p:cNvCxnSpPr>
          <p:nvPr/>
        </p:nvCxnSpPr>
        <p:spPr>
          <a:xfrm>
            <a:off x="10083357" y="3870325"/>
            <a:ext cx="0" cy="234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B303AA4-1231-8F2C-0049-41450DE61A10}"/>
              </a:ext>
            </a:extLst>
          </p:cNvPr>
          <p:cNvSpPr txBox="1"/>
          <p:nvPr/>
        </p:nvSpPr>
        <p:spPr>
          <a:xfrm>
            <a:off x="7482620" y="3310507"/>
            <a:ext cx="1324775" cy="830997"/>
          </a:xfrm>
          <a:prstGeom prst="rect">
            <a:avLst/>
          </a:prstGeom>
          <a:noFill/>
        </p:spPr>
        <p:txBody>
          <a:bodyPr wrap="square">
            <a:spAutoFit/>
          </a:bodyPr>
          <a:lstStyle/>
          <a:p>
            <a:r>
              <a:rPr lang="en-US" sz="1600" dirty="0">
                <a:solidFill>
                  <a:schemeClr val="bg1"/>
                </a:solidFill>
                <a:latin typeface="Montserrat Light" pitchFamily="2" charset="77"/>
              </a:rPr>
              <a:t>June 15</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
        <p:nvSpPr>
          <p:cNvPr id="34" name="TextBox 33">
            <a:extLst>
              <a:ext uri="{FF2B5EF4-FFF2-40B4-BE49-F238E27FC236}">
                <a16:creationId xmlns:a16="http://schemas.microsoft.com/office/drawing/2014/main" id="{64EC20F9-CD3D-A770-A7AF-288435F8B45C}"/>
              </a:ext>
            </a:extLst>
          </p:cNvPr>
          <p:cNvSpPr txBox="1"/>
          <p:nvPr/>
        </p:nvSpPr>
        <p:spPr>
          <a:xfrm>
            <a:off x="8777243" y="3307047"/>
            <a:ext cx="1324775" cy="830997"/>
          </a:xfrm>
          <a:prstGeom prst="rect">
            <a:avLst/>
          </a:prstGeom>
          <a:noFill/>
        </p:spPr>
        <p:txBody>
          <a:bodyPr wrap="square">
            <a:spAutoFit/>
          </a:bodyPr>
          <a:lstStyle/>
          <a:p>
            <a:r>
              <a:rPr lang="en-US" sz="1600" dirty="0">
                <a:solidFill>
                  <a:schemeClr val="bg1"/>
                </a:solidFill>
                <a:latin typeface="Montserrat Light" pitchFamily="2" charset="77"/>
              </a:rPr>
              <a:t>June 30</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
        <p:nvSpPr>
          <p:cNvPr id="35" name="TextBox 34">
            <a:extLst>
              <a:ext uri="{FF2B5EF4-FFF2-40B4-BE49-F238E27FC236}">
                <a16:creationId xmlns:a16="http://schemas.microsoft.com/office/drawing/2014/main" id="{0561505D-2691-F47E-309A-920923AD269F}"/>
              </a:ext>
            </a:extLst>
          </p:cNvPr>
          <p:cNvSpPr txBox="1"/>
          <p:nvPr/>
        </p:nvSpPr>
        <p:spPr>
          <a:xfrm>
            <a:off x="10055747" y="3337351"/>
            <a:ext cx="1324775" cy="830997"/>
          </a:xfrm>
          <a:prstGeom prst="rect">
            <a:avLst/>
          </a:prstGeom>
          <a:noFill/>
        </p:spPr>
        <p:txBody>
          <a:bodyPr wrap="square">
            <a:spAutoFit/>
          </a:bodyPr>
          <a:lstStyle/>
          <a:p>
            <a:r>
              <a:rPr lang="en-US" sz="1600" dirty="0">
                <a:solidFill>
                  <a:schemeClr val="bg1"/>
                </a:solidFill>
                <a:latin typeface="Montserrat Light" pitchFamily="2" charset="77"/>
              </a:rPr>
              <a:t>July 15</a:t>
            </a:r>
            <a:r>
              <a:rPr lang="en-US" sz="1600" baseline="30000" dirty="0">
                <a:solidFill>
                  <a:schemeClr val="bg1"/>
                </a:solidFill>
                <a:latin typeface="Montserrat Light" pitchFamily="2" charset="77"/>
              </a:rPr>
              <a:t>th</a:t>
            </a: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pic>
        <p:nvPicPr>
          <p:cNvPr id="36" name="Graphic 35">
            <a:extLst>
              <a:ext uri="{FF2B5EF4-FFF2-40B4-BE49-F238E27FC236}">
                <a16:creationId xmlns:a16="http://schemas.microsoft.com/office/drawing/2014/main" id="{833194AC-5B16-D93C-7A3D-63A49C8430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4712" y="2132737"/>
            <a:ext cx="2396308" cy="1174310"/>
          </a:xfrm>
          <a:prstGeom prst="rect">
            <a:avLst/>
          </a:prstGeom>
        </p:spPr>
      </p:pic>
      <p:pic>
        <p:nvPicPr>
          <p:cNvPr id="42" name="Picture 41">
            <a:extLst>
              <a:ext uri="{FF2B5EF4-FFF2-40B4-BE49-F238E27FC236}">
                <a16:creationId xmlns:a16="http://schemas.microsoft.com/office/drawing/2014/main" id="{366FC8F5-BF0A-CD1E-7164-F521F2543A83}"/>
              </a:ext>
            </a:extLst>
          </p:cNvPr>
          <p:cNvPicPr>
            <a:picLocks noChangeAspect="1"/>
          </p:cNvPicPr>
          <p:nvPr/>
        </p:nvPicPr>
        <p:blipFill>
          <a:blip r:embed="rId9"/>
          <a:stretch>
            <a:fillRect/>
          </a:stretch>
        </p:blipFill>
        <p:spPr>
          <a:xfrm>
            <a:off x="8065042" y="2159175"/>
            <a:ext cx="1157360" cy="1204171"/>
          </a:xfrm>
          <a:prstGeom prst="rect">
            <a:avLst/>
          </a:prstGeom>
        </p:spPr>
      </p:pic>
      <p:pic>
        <p:nvPicPr>
          <p:cNvPr id="43" name="Picture 42">
            <a:extLst>
              <a:ext uri="{FF2B5EF4-FFF2-40B4-BE49-F238E27FC236}">
                <a16:creationId xmlns:a16="http://schemas.microsoft.com/office/drawing/2014/main" id="{92CB71EC-FA1F-1BBF-BF8C-17684DE6C54D}"/>
              </a:ext>
            </a:extLst>
          </p:cNvPr>
          <p:cNvPicPr>
            <a:picLocks noChangeAspect="1"/>
          </p:cNvPicPr>
          <p:nvPr/>
        </p:nvPicPr>
        <p:blipFill>
          <a:blip r:embed="rId10"/>
          <a:stretch>
            <a:fillRect/>
          </a:stretch>
        </p:blipFill>
        <p:spPr>
          <a:xfrm>
            <a:off x="9399640" y="2223708"/>
            <a:ext cx="1013568" cy="989242"/>
          </a:xfrm>
          <a:prstGeom prst="rect">
            <a:avLst/>
          </a:prstGeom>
        </p:spPr>
      </p:pic>
      <p:pic>
        <p:nvPicPr>
          <p:cNvPr id="45" name="Picture 44">
            <a:extLst>
              <a:ext uri="{FF2B5EF4-FFF2-40B4-BE49-F238E27FC236}">
                <a16:creationId xmlns:a16="http://schemas.microsoft.com/office/drawing/2014/main" id="{22453B84-E845-3098-B309-5DD44A1459A3}"/>
              </a:ext>
            </a:extLst>
          </p:cNvPr>
          <p:cNvPicPr>
            <a:picLocks noChangeAspect="1"/>
          </p:cNvPicPr>
          <p:nvPr/>
        </p:nvPicPr>
        <p:blipFill>
          <a:blip r:embed="rId11"/>
          <a:stretch>
            <a:fillRect/>
          </a:stretch>
        </p:blipFill>
        <p:spPr>
          <a:xfrm>
            <a:off x="1795123" y="2176737"/>
            <a:ext cx="1620371" cy="1083183"/>
          </a:xfrm>
          <a:prstGeom prst="flowChartAlternateProcess">
            <a:avLst/>
          </a:prstGeom>
        </p:spPr>
      </p:pic>
      <p:pic>
        <p:nvPicPr>
          <p:cNvPr id="47" name="Picture 46">
            <a:extLst>
              <a:ext uri="{FF2B5EF4-FFF2-40B4-BE49-F238E27FC236}">
                <a16:creationId xmlns:a16="http://schemas.microsoft.com/office/drawing/2014/main" id="{FAF9AB21-ECF1-88DC-9910-1A8236787989}"/>
              </a:ext>
            </a:extLst>
          </p:cNvPr>
          <p:cNvPicPr>
            <a:picLocks noChangeAspect="1"/>
          </p:cNvPicPr>
          <p:nvPr/>
        </p:nvPicPr>
        <p:blipFill>
          <a:blip r:embed="rId4"/>
          <a:stretch>
            <a:fillRect/>
          </a:stretch>
        </p:blipFill>
        <p:spPr>
          <a:xfrm>
            <a:off x="206346" y="2305378"/>
            <a:ext cx="755432" cy="862027"/>
          </a:xfrm>
          <a:prstGeom prst="rect">
            <a:avLst/>
          </a:prstGeom>
        </p:spPr>
      </p:pic>
      <p:pic>
        <p:nvPicPr>
          <p:cNvPr id="49" name="Picture 48">
            <a:extLst>
              <a:ext uri="{FF2B5EF4-FFF2-40B4-BE49-F238E27FC236}">
                <a16:creationId xmlns:a16="http://schemas.microsoft.com/office/drawing/2014/main" id="{6EBF708C-C600-BEAD-8232-E0D89472BC02}"/>
              </a:ext>
            </a:extLst>
          </p:cNvPr>
          <p:cNvPicPr>
            <a:picLocks noChangeAspect="1"/>
          </p:cNvPicPr>
          <p:nvPr/>
        </p:nvPicPr>
        <p:blipFill>
          <a:blip r:embed="rId12"/>
          <a:stretch>
            <a:fillRect/>
          </a:stretch>
        </p:blipFill>
        <p:spPr>
          <a:xfrm>
            <a:off x="3628887" y="2127941"/>
            <a:ext cx="1174310" cy="1174310"/>
          </a:xfrm>
          <a:prstGeom prst="rect">
            <a:avLst/>
          </a:prstGeom>
        </p:spPr>
      </p:pic>
      <p:sp>
        <p:nvSpPr>
          <p:cNvPr id="50" name="TextBox 49">
            <a:extLst>
              <a:ext uri="{FF2B5EF4-FFF2-40B4-BE49-F238E27FC236}">
                <a16:creationId xmlns:a16="http://schemas.microsoft.com/office/drawing/2014/main" id="{0FA5B4CB-C599-D53F-033F-33E617A3456D}"/>
              </a:ext>
            </a:extLst>
          </p:cNvPr>
          <p:cNvSpPr txBox="1"/>
          <p:nvPr/>
        </p:nvSpPr>
        <p:spPr>
          <a:xfrm>
            <a:off x="282786" y="4367515"/>
            <a:ext cx="2422303"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ontserrat Light" pitchFamily="2" charset="77"/>
              </a:rPr>
              <a:t>Market Research (Student Interviews)</a:t>
            </a:r>
          </a:p>
          <a:p>
            <a:pPr marL="285750" indent="-285750">
              <a:buFont typeface="Arial" panose="020B0604020202020204" pitchFamily="34" charset="0"/>
              <a:buChar char="•"/>
            </a:pPr>
            <a:r>
              <a:rPr lang="en-US" sz="1600" dirty="0">
                <a:solidFill>
                  <a:schemeClr val="bg1"/>
                </a:solidFill>
                <a:latin typeface="Montserrat Light" pitchFamily="2" charset="77"/>
              </a:rPr>
              <a:t>Acquired web hosting &amp; designed frontend</a:t>
            </a:r>
          </a:p>
        </p:txBody>
      </p:sp>
      <p:sp>
        <p:nvSpPr>
          <p:cNvPr id="51" name="TextBox 50">
            <a:extLst>
              <a:ext uri="{FF2B5EF4-FFF2-40B4-BE49-F238E27FC236}">
                <a16:creationId xmlns:a16="http://schemas.microsoft.com/office/drawing/2014/main" id="{B6F7107C-7A39-724F-C94E-4C27430B96BC}"/>
              </a:ext>
            </a:extLst>
          </p:cNvPr>
          <p:cNvSpPr txBox="1"/>
          <p:nvPr/>
        </p:nvSpPr>
        <p:spPr>
          <a:xfrm>
            <a:off x="2558906" y="4397156"/>
            <a:ext cx="2232980" cy="2308324"/>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ontserrat Light" pitchFamily="2" charset="77"/>
              </a:rPr>
              <a:t>2</a:t>
            </a:r>
            <a:r>
              <a:rPr lang="en-US" sz="1600" baseline="30000" dirty="0">
                <a:solidFill>
                  <a:schemeClr val="bg1"/>
                </a:solidFill>
                <a:latin typeface="Montserrat Light" pitchFamily="2" charset="77"/>
              </a:rPr>
              <a:t>nd</a:t>
            </a:r>
            <a:r>
              <a:rPr lang="en-US" sz="1600" dirty="0">
                <a:solidFill>
                  <a:schemeClr val="bg1"/>
                </a:solidFill>
                <a:latin typeface="Montserrat Light" pitchFamily="2" charset="77"/>
              </a:rPr>
              <a:t> in </a:t>
            </a:r>
            <a:r>
              <a:rPr lang="en-US" sz="1600" dirty="0" err="1">
                <a:solidFill>
                  <a:schemeClr val="bg1"/>
                </a:solidFill>
                <a:latin typeface="Montserrat Light" pitchFamily="2" charset="77"/>
              </a:rPr>
              <a:t>BizPitch</a:t>
            </a:r>
            <a:r>
              <a:rPr lang="en-US" sz="1600" dirty="0">
                <a:solidFill>
                  <a:schemeClr val="bg1"/>
                </a:solidFill>
                <a:latin typeface="Montserrat Light" pitchFamily="2" charset="77"/>
              </a:rPr>
              <a:t> Contest</a:t>
            </a:r>
          </a:p>
          <a:p>
            <a:pPr marL="285750" indent="-285750">
              <a:buFont typeface="Arial" panose="020B0604020202020204" pitchFamily="34" charset="0"/>
              <a:buChar char="•"/>
            </a:pPr>
            <a:r>
              <a:rPr lang="en-US" sz="1600" dirty="0">
                <a:solidFill>
                  <a:schemeClr val="bg1"/>
                </a:solidFill>
                <a:latin typeface="Montserrat Light" pitchFamily="2" charset="77"/>
              </a:rPr>
              <a:t>Received $100 funding</a:t>
            </a:r>
          </a:p>
          <a:p>
            <a:pPr marL="285750" indent="-285750">
              <a:buFont typeface="Arial" panose="020B0604020202020204" pitchFamily="34" charset="0"/>
              <a:buChar char="•"/>
            </a:pPr>
            <a:r>
              <a:rPr lang="en-US" sz="1600" dirty="0">
                <a:solidFill>
                  <a:schemeClr val="bg1"/>
                </a:solidFill>
                <a:latin typeface="Montserrat Light" pitchFamily="2" charset="77"/>
              </a:rPr>
              <a:t>Advisor joins team – assists in product angle</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endParaRPr lang="en-US" sz="1600" dirty="0">
              <a:solidFill>
                <a:schemeClr val="bg1"/>
              </a:solidFill>
              <a:latin typeface="Montserrat Light" pitchFamily="2" charset="77"/>
            </a:endParaRPr>
          </a:p>
        </p:txBody>
      </p:sp>
      <p:sp>
        <p:nvSpPr>
          <p:cNvPr id="52" name="TextBox 51">
            <a:extLst>
              <a:ext uri="{FF2B5EF4-FFF2-40B4-BE49-F238E27FC236}">
                <a16:creationId xmlns:a16="http://schemas.microsoft.com/office/drawing/2014/main" id="{AAC60537-5876-918B-3777-2960D5F500E3}"/>
              </a:ext>
            </a:extLst>
          </p:cNvPr>
          <p:cNvSpPr txBox="1"/>
          <p:nvPr/>
        </p:nvSpPr>
        <p:spPr>
          <a:xfrm>
            <a:off x="4626348" y="4418305"/>
            <a:ext cx="2232980"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ontserrat Light" pitchFamily="2" charset="77"/>
              </a:rPr>
              <a:t>First prototype (indoor only)</a:t>
            </a:r>
          </a:p>
          <a:p>
            <a:pPr marL="285750" indent="-285750">
              <a:buFont typeface="Arial" panose="020B0604020202020204" pitchFamily="34" charset="0"/>
              <a:buChar char="•"/>
            </a:pPr>
            <a:r>
              <a:rPr lang="en-US" sz="1600" dirty="0">
                <a:solidFill>
                  <a:schemeClr val="bg1"/>
                </a:solidFill>
                <a:latin typeface="Montserrat Light" pitchFamily="2" charset="77"/>
              </a:rPr>
              <a:t>Demo posted on website</a:t>
            </a:r>
          </a:p>
          <a:p>
            <a:pPr marL="285750" indent="-285750">
              <a:buFont typeface="Arial" panose="020B0604020202020204" pitchFamily="34" charset="0"/>
              <a:buChar char="•"/>
            </a:pPr>
            <a:r>
              <a:rPr lang="en-US" sz="1600" dirty="0">
                <a:solidFill>
                  <a:schemeClr val="bg1"/>
                </a:solidFill>
                <a:latin typeface="Montserrat Light" pitchFamily="2" charset="77"/>
              </a:rPr>
              <a:t>Applied to MN Cup</a:t>
            </a:r>
          </a:p>
        </p:txBody>
      </p:sp>
      <p:sp>
        <p:nvSpPr>
          <p:cNvPr id="53" name="TextBox 52">
            <a:extLst>
              <a:ext uri="{FF2B5EF4-FFF2-40B4-BE49-F238E27FC236}">
                <a16:creationId xmlns:a16="http://schemas.microsoft.com/office/drawing/2014/main" id="{347B2C49-7530-B832-A95F-FFC450B95603}"/>
              </a:ext>
            </a:extLst>
          </p:cNvPr>
          <p:cNvSpPr txBox="1"/>
          <p:nvPr/>
        </p:nvSpPr>
        <p:spPr>
          <a:xfrm>
            <a:off x="6693790" y="4397156"/>
            <a:ext cx="2232980" cy="1569660"/>
          </a:xfrm>
          <a:prstGeom prst="rect">
            <a:avLst/>
          </a:prstGeom>
          <a:noFill/>
        </p:spPr>
        <p:txBody>
          <a:bodyPr wrap="square">
            <a:spAutoFit/>
          </a:bodyPr>
          <a:lstStyle/>
          <a:p>
            <a:pPr marL="285750" indent="-285750">
              <a:buFont typeface="Arial" panose="020B0604020202020204" pitchFamily="34" charset="0"/>
              <a:buChar char="•"/>
            </a:pPr>
            <a:r>
              <a:rPr lang="en-US" sz="1600" dirty="0" err="1">
                <a:solidFill>
                  <a:schemeClr val="bg1"/>
                </a:solidFill>
                <a:latin typeface="Montserrat Light" pitchFamily="2" charset="77"/>
              </a:rPr>
              <a:t>Fullstack</a:t>
            </a:r>
            <a:r>
              <a:rPr lang="en-US" sz="1600" dirty="0">
                <a:solidFill>
                  <a:schemeClr val="bg1"/>
                </a:solidFill>
                <a:latin typeface="Montserrat Light" pitchFamily="2" charset="77"/>
              </a:rPr>
              <a:t> student joins team</a:t>
            </a:r>
          </a:p>
          <a:p>
            <a:pPr marL="285750" indent="-285750">
              <a:buFont typeface="Arial" panose="020B0604020202020204" pitchFamily="34" charset="0"/>
              <a:buChar char="•"/>
            </a:pPr>
            <a:r>
              <a:rPr lang="en-US" sz="1600" dirty="0">
                <a:solidFill>
                  <a:schemeClr val="bg1"/>
                </a:solidFill>
                <a:latin typeface="Montserrat Light" pitchFamily="2" charset="77"/>
              </a:rPr>
              <a:t>Designed user-interface</a:t>
            </a:r>
          </a:p>
          <a:p>
            <a:pPr marL="285750" indent="-285750">
              <a:buFont typeface="Arial" panose="020B0604020202020204" pitchFamily="34" charset="0"/>
              <a:buChar char="•"/>
            </a:pPr>
            <a:r>
              <a:rPr lang="en-US" sz="1600" dirty="0">
                <a:solidFill>
                  <a:schemeClr val="bg1"/>
                </a:solidFill>
                <a:latin typeface="Montserrat Light" pitchFamily="2" charset="77"/>
              </a:rPr>
              <a:t>Setup scalable server</a:t>
            </a:r>
          </a:p>
        </p:txBody>
      </p:sp>
      <p:sp>
        <p:nvSpPr>
          <p:cNvPr id="54" name="TextBox 53">
            <a:extLst>
              <a:ext uri="{FF2B5EF4-FFF2-40B4-BE49-F238E27FC236}">
                <a16:creationId xmlns:a16="http://schemas.microsoft.com/office/drawing/2014/main" id="{136C463B-DF76-C8CC-723D-D95A5A716911}"/>
              </a:ext>
            </a:extLst>
          </p:cNvPr>
          <p:cNvSpPr txBox="1"/>
          <p:nvPr/>
        </p:nvSpPr>
        <p:spPr>
          <a:xfrm>
            <a:off x="8926770" y="4349429"/>
            <a:ext cx="2232980" cy="1815882"/>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ontserrat Light" pitchFamily="2" charset="77"/>
              </a:rPr>
              <a:t>Rugged device finished</a:t>
            </a:r>
          </a:p>
          <a:p>
            <a:pPr marL="285750" indent="-285750">
              <a:buFont typeface="Arial" panose="020B0604020202020204" pitchFamily="34" charset="0"/>
              <a:buChar char="•"/>
            </a:pPr>
            <a:r>
              <a:rPr lang="en-US" sz="1600" dirty="0">
                <a:solidFill>
                  <a:schemeClr val="bg1"/>
                </a:solidFill>
                <a:latin typeface="Montserrat Light" pitchFamily="2" charset="77"/>
              </a:rPr>
              <a:t>Showcased at  </a:t>
            </a:r>
            <a:r>
              <a:rPr lang="en-US" sz="1600" dirty="0" err="1">
                <a:solidFill>
                  <a:schemeClr val="bg1"/>
                </a:solidFill>
                <a:latin typeface="Montserrat Light" pitchFamily="2" charset="77"/>
              </a:rPr>
              <a:t>Minnedemo</a:t>
            </a:r>
            <a:r>
              <a:rPr lang="en-US" sz="1600" dirty="0">
                <a:solidFill>
                  <a:schemeClr val="bg1"/>
                </a:solidFill>
                <a:latin typeface="Montserrat Light" pitchFamily="2" charset="77"/>
              </a:rPr>
              <a:t> </a:t>
            </a:r>
          </a:p>
          <a:p>
            <a:pPr marL="285750" indent="-285750">
              <a:buFont typeface="Arial" panose="020B0604020202020204" pitchFamily="34" charset="0"/>
              <a:buChar char="•"/>
            </a:pPr>
            <a:r>
              <a:rPr lang="en-US" sz="1600" dirty="0">
                <a:solidFill>
                  <a:schemeClr val="bg1"/>
                </a:solidFill>
                <a:latin typeface="Montserrat Light" pitchFamily="2" charset="77"/>
              </a:rPr>
              <a:t>Solar and low-power features added</a:t>
            </a:r>
          </a:p>
        </p:txBody>
      </p:sp>
    </p:spTree>
    <p:extLst>
      <p:ext uri="{BB962C8B-B14F-4D97-AF65-F5344CB8AC3E}">
        <p14:creationId xmlns:p14="http://schemas.microsoft.com/office/powerpoint/2010/main" val="70983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82675" y="422174"/>
            <a:ext cx="6100550"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rPr>
              <a:t>Marketing Strategy.</a:t>
            </a:r>
          </a:p>
        </p:txBody>
      </p:sp>
      <p:pic>
        <p:nvPicPr>
          <p:cNvPr id="5" name="Picture 4">
            <a:extLst>
              <a:ext uri="{FF2B5EF4-FFF2-40B4-BE49-F238E27FC236}">
                <a16:creationId xmlns:a16="http://schemas.microsoft.com/office/drawing/2014/main" id="{84256486-A2FC-AFDC-2919-9F2C9A36D03F}"/>
              </a:ext>
            </a:extLst>
          </p:cNvPr>
          <p:cNvPicPr>
            <a:picLocks noChangeAspect="1"/>
          </p:cNvPicPr>
          <p:nvPr/>
        </p:nvPicPr>
        <p:blipFill>
          <a:blip r:embed="rId4"/>
          <a:stretch>
            <a:fillRect/>
          </a:stretch>
        </p:blipFill>
        <p:spPr>
          <a:xfrm>
            <a:off x="183981" y="3525703"/>
            <a:ext cx="2643677" cy="2668137"/>
          </a:xfrm>
          <a:prstGeom prst="rect">
            <a:avLst/>
          </a:prstGeom>
        </p:spPr>
      </p:pic>
      <p:pic>
        <p:nvPicPr>
          <p:cNvPr id="7" name="Picture 6">
            <a:extLst>
              <a:ext uri="{FF2B5EF4-FFF2-40B4-BE49-F238E27FC236}">
                <a16:creationId xmlns:a16="http://schemas.microsoft.com/office/drawing/2014/main" id="{62D3925A-F0B1-FE93-8622-6FCAB2BEA529}"/>
              </a:ext>
            </a:extLst>
          </p:cNvPr>
          <p:cNvPicPr>
            <a:picLocks noChangeAspect="1"/>
          </p:cNvPicPr>
          <p:nvPr/>
        </p:nvPicPr>
        <p:blipFill>
          <a:blip r:embed="rId5"/>
          <a:stretch>
            <a:fillRect/>
          </a:stretch>
        </p:blipFill>
        <p:spPr>
          <a:xfrm>
            <a:off x="3076252" y="3536404"/>
            <a:ext cx="2643677" cy="2659983"/>
          </a:xfrm>
          <a:prstGeom prst="rect">
            <a:avLst/>
          </a:prstGeom>
        </p:spPr>
      </p:pic>
      <p:pic>
        <p:nvPicPr>
          <p:cNvPr id="9" name="Picture 8">
            <a:extLst>
              <a:ext uri="{FF2B5EF4-FFF2-40B4-BE49-F238E27FC236}">
                <a16:creationId xmlns:a16="http://schemas.microsoft.com/office/drawing/2014/main" id="{4AC655DC-23F8-5D82-CF43-7A5114C32C05}"/>
              </a:ext>
            </a:extLst>
          </p:cNvPr>
          <p:cNvPicPr>
            <a:picLocks noChangeAspect="1"/>
          </p:cNvPicPr>
          <p:nvPr/>
        </p:nvPicPr>
        <p:blipFill>
          <a:blip r:embed="rId6"/>
          <a:stretch>
            <a:fillRect/>
          </a:stretch>
        </p:blipFill>
        <p:spPr>
          <a:xfrm>
            <a:off x="5994722" y="3539451"/>
            <a:ext cx="2646652" cy="2646652"/>
          </a:xfrm>
          <a:prstGeom prst="rect">
            <a:avLst/>
          </a:prstGeom>
        </p:spPr>
      </p:pic>
      <p:sp>
        <p:nvSpPr>
          <p:cNvPr id="10" name="Title 1">
            <a:extLst>
              <a:ext uri="{FF2B5EF4-FFF2-40B4-BE49-F238E27FC236}">
                <a16:creationId xmlns:a16="http://schemas.microsoft.com/office/drawing/2014/main" id="{6A16472B-F412-FE39-47B7-A9A3B489B1DB}"/>
              </a:ext>
            </a:extLst>
          </p:cNvPr>
          <p:cNvSpPr txBox="1">
            <a:spLocks/>
          </p:cNvSpPr>
          <p:nvPr/>
        </p:nvSpPr>
        <p:spPr>
          <a:xfrm>
            <a:off x="5626503" y="4826618"/>
            <a:ext cx="423153" cy="4230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Montserrat Light" pitchFamily="2" charset="77"/>
              </a:rPr>
              <a:t>+</a:t>
            </a:r>
          </a:p>
        </p:txBody>
      </p:sp>
      <p:pic>
        <p:nvPicPr>
          <p:cNvPr id="4" name="Picture 3">
            <a:extLst>
              <a:ext uri="{FF2B5EF4-FFF2-40B4-BE49-F238E27FC236}">
                <a16:creationId xmlns:a16="http://schemas.microsoft.com/office/drawing/2014/main" id="{766FC746-E620-B9E7-2B2E-CF63B745425D}"/>
              </a:ext>
            </a:extLst>
          </p:cNvPr>
          <p:cNvPicPr>
            <a:picLocks noChangeAspect="1"/>
          </p:cNvPicPr>
          <p:nvPr/>
        </p:nvPicPr>
        <p:blipFill>
          <a:blip r:embed="rId7"/>
          <a:stretch>
            <a:fillRect/>
          </a:stretch>
        </p:blipFill>
        <p:spPr>
          <a:xfrm>
            <a:off x="85369" y="84565"/>
            <a:ext cx="456313" cy="520700"/>
          </a:xfrm>
          <a:prstGeom prst="rect">
            <a:avLst/>
          </a:prstGeom>
        </p:spPr>
      </p:pic>
      <p:pic>
        <p:nvPicPr>
          <p:cNvPr id="6" name="Picture 5">
            <a:extLst>
              <a:ext uri="{FF2B5EF4-FFF2-40B4-BE49-F238E27FC236}">
                <a16:creationId xmlns:a16="http://schemas.microsoft.com/office/drawing/2014/main" id="{4D0EC87F-CB69-5EC2-8C79-51C913C7CB12}"/>
              </a:ext>
            </a:extLst>
          </p:cNvPr>
          <p:cNvPicPr>
            <a:picLocks noChangeAspect="1"/>
          </p:cNvPicPr>
          <p:nvPr/>
        </p:nvPicPr>
        <p:blipFill>
          <a:blip r:embed="rId8"/>
          <a:stretch>
            <a:fillRect/>
          </a:stretch>
        </p:blipFill>
        <p:spPr>
          <a:xfrm>
            <a:off x="4476997" y="554837"/>
            <a:ext cx="2416413" cy="649710"/>
          </a:xfrm>
          <a:prstGeom prst="rect">
            <a:avLst/>
          </a:prstGeom>
        </p:spPr>
      </p:pic>
      <p:sp>
        <p:nvSpPr>
          <p:cNvPr id="8" name="TextBox 7">
            <a:extLst>
              <a:ext uri="{FF2B5EF4-FFF2-40B4-BE49-F238E27FC236}">
                <a16:creationId xmlns:a16="http://schemas.microsoft.com/office/drawing/2014/main" id="{679A1739-E072-4364-4A90-001ABB159A31}"/>
              </a:ext>
            </a:extLst>
          </p:cNvPr>
          <p:cNvSpPr txBox="1"/>
          <p:nvPr/>
        </p:nvSpPr>
        <p:spPr>
          <a:xfrm>
            <a:off x="4781546" y="635983"/>
            <a:ext cx="1411237" cy="461665"/>
          </a:xfrm>
          <a:prstGeom prst="rect">
            <a:avLst/>
          </a:prstGeom>
          <a:noFill/>
        </p:spPr>
        <p:txBody>
          <a:bodyPr wrap="square">
            <a:spAutoFit/>
          </a:bodyPr>
          <a:lstStyle/>
          <a:p>
            <a:r>
              <a:rPr lang="en-US" sz="2400" dirty="0">
                <a:solidFill>
                  <a:schemeClr val="bg1"/>
                </a:solidFill>
                <a:latin typeface="Montserrat Light" pitchFamily="2" charset="77"/>
              </a:rPr>
              <a:t>Stage 2</a:t>
            </a:r>
          </a:p>
        </p:txBody>
      </p:sp>
      <p:sp>
        <p:nvSpPr>
          <p:cNvPr id="11" name="TextBox 10">
            <a:extLst>
              <a:ext uri="{FF2B5EF4-FFF2-40B4-BE49-F238E27FC236}">
                <a16:creationId xmlns:a16="http://schemas.microsoft.com/office/drawing/2014/main" id="{4AC0CF32-581B-DD1B-F77D-439E3FBA7744}"/>
              </a:ext>
            </a:extLst>
          </p:cNvPr>
          <p:cNvSpPr txBox="1"/>
          <p:nvPr/>
        </p:nvSpPr>
        <p:spPr>
          <a:xfrm>
            <a:off x="82675" y="1226734"/>
            <a:ext cx="10960100" cy="1815882"/>
          </a:xfrm>
          <a:prstGeom prst="rect">
            <a:avLst/>
          </a:prstGeom>
          <a:noFill/>
        </p:spPr>
        <p:txBody>
          <a:bodyPr wrap="square">
            <a:spAutoFit/>
          </a:bodyPr>
          <a:lstStyle/>
          <a:p>
            <a:r>
              <a:rPr lang="en-US" sz="1600" dirty="0">
                <a:solidFill>
                  <a:schemeClr val="bg1"/>
                </a:solidFill>
                <a:latin typeface="Montserrat Light" pitchFamily="2" charset="77"/>
              </a:rPr>
              <a:t>As students, we have access to a wide range of agriculture student group platforms at the University of Minnesota. </a:t>
            </a:r>
            <a:r>
              <a:rPr lang="en-US" sz="1600" dirty="0">
                <a:solidFill>
                  <a:srgbClr val="00B050"/>
                </a:solidFill>
                <a:latin typeface="Montserrat Light" pitchFamily="2" charset="77"/>
              </a:rPr>
              <a:t>In the next 1-2 months</a:t>
            </a:r>
            <a:r>
              <a:rPr lang="en-US" sz="1600" dirty="0">
                <a:solidFill>
                  <a:schemeClr val="bg1"/>
                </a:solidFill>
                <a:latin typeface="Montserrat Light" pitchFamily="2" charset="77"/>
              </a:rPr>
              <a:t>, we intend to use it to connect with farmers quickly and begin soft launches of our device at local farms. </a:t>
            </a:r>
          </a:p>
          <a:p>
            <a:endParaRPr lang="en-US" sz="1600" dirty="0">
              <a:solidFill>
                <a:schemeClr val="bg1"/>
              </a:solidFill>
              <a:latin typeface="Montserrat Light" pitchFamily="2" charset="77"/>
            </a:endParaRPr>
          </a:p>
          <a:p>
            <a:r>
              <a:rPr lang="en-US" sz="1600" dirty="0">
                <a:solidFill>
                  <a:schemeClr val="bg1"/>
                </a:solidFill>
                <a:latin typeface="Montserrat Light" pitchFamily="2" charset="77"/>
              </a:rPr>
              <a:t>To further exposure, we’ll collect performance metrics and testimonials to present in AURI journals – the largest agriculture research institute in Minnesota. Using this exposure, we’ll demo at large events and generate website traction, where we’ll advertise our testimonials and web-demo to close the sale.</a:t>
            </a:r>
            <a:endParaRPr lang="en-US" sz="1600" dirty="0">
              <a:solidFill>
                <a:srgbClr val="00B050"/>
              </a:solidFill>
              <a:latin typeface="Montserrat Light" pitchFamily="2" charset="77"/>
            </a:endParaRPr>
          </a:p>
        </p:txBody>
      </p:sp>
      <p:sp>
        <p:nvSpPr>
          <p:cNvPr id="12" name="TextBox 11">
            <a:extLst>
              <a:ext uri="{FF2B5EF4-FFF2-40B4-BE49-F238E27FC236}">
                <a16:creationId xmlns:a16="http://schemas.microsoft.com/office/drawing/2014/main" id="{23C4B539-BDCD-647B-5310-4210AAEC32B4}"/>
              </a:ext>
            </a:extLst>
          </p:cNvPr>
          <p:cNvSpPr txBox="1"/>
          <p:nvPr/>
        </p:nvSpPr>
        <p:spPr>
          <a:xfrm>
            <a:off x="442434" y="6273014"/>
            <a:ext cx="2714183" cy="400110"/>
          </a:xfrm>
          <a:prstGeom prst="rect">
            <a:avLst/>
          </a:prstGeom>
          <a:noFill/>
        </p:spPr>
        <p:txBody>
          <a:bodyPr wrap="square">
            <a:spAutoFit/>
          </a:bodyPr>
          <a:lstStyle/>
          <a:p>
            <a:r>
              <a:rPr lang="en-US" sz="2000" b="1" dirty="0">
                <a:solidFill>
                  <a:schemeClr val="bg1"/>
                </a:solidFill>
                <a:latin typeface="Montserrat Light" pitchFamily="2" charset="77"/>
              </a:rPr>
              <a:t>Multi-site Tests</a:t>
            </a:r>
          </a:p>
        </p:txBody>
      </p:sp>
      <p:sp>
        <p:nvSpPr>
          <p:cNvPr id="14" name="TextBox 13">
            <a:extLst>
              <a:ext uri="{FF2B5EF4-FFF2-40B4-BE49-F238E27FC236}">
                <a16:creationId xmlns:a16="http://schemas.microsoft.com/office/drawing/2014/main" id="{3B17B26B-7175-A5FB-9BF3-9574A9BEE1DA}"/>
              </a:ext>
            </a:extLst>
          </p:cNvPr>
          <p:cNvSpPr txBox="1"/>
          <p:nvPr/>
        </p:nvSpPr>
        <p:spPr>
          <a:xfrm>
            <a:off x="3327711" y="6303502"/>
            <a:ext cx="2156647" cy="400110"/>
          </a:xfrm>
          <a:prstGeom prst="rect">
            <a:avLst/>
          </a:prstGeom>
          <a:noFill/>
        </p:spPr>
        <p:txBody>
          <a:bodyPr wrap="square">
            <a:spAutoFit/>
          </a:bodyPr>
          <a:lstStyle/>
          <a:p>
            <a:r>
              <a:rPr lang="en-US" sz="2000" b="1" dirty="0">
                <a:solidFill>
                  <a:schemeClr val="bg1"/>
                </a:solidFill>
                <a:latin typeface="Montserrat Light" pitchFamily="2" charset="77"/>
              </a:rPr>
              <a:t>Collect Metrics</a:t>
            </a:r>
          </a:p>
        </p:txBody>
      </p:sp>
      <p:sp>
        <p:nvSpPr>
          <p:cNvPr id="15" name="TextBox 14">
            <a:extLst>
              <a:ext uri="{FF2B5EF4-FFF2-40B4-BE49-F238E27FC236}">
                <a16:creationId xmlns:a16="http://schemas.microsoft.com/office/drawing/2014/main" id="{BBE39FEC-B345-2D42-B6E7-48896D4DCF6F}"/>
              </a:ext>
            </a:extLst>
          </p:cNvPr>
          <p:cNvSpPr txBox="1"/>
          <p:nvPr/>
        </p:nvSpPr>
        <p:spPr>
          <a:xfrm>
            <a:off x="6130008" y="6323659"/>
            <a:ext cx="2376079" cy="400110"/>
          </a:xfrm>
          <a:prstGeom prst="rect">
            <a:avLst/>
          </a:prstGeom>
          <a:noFill/>
        </p:spPr>
        <p:txBody>
          <a:bodyPr wrap="square">
            <a:spAutoFit/>
          </a:bodyPr>
          <a:lstStyle/>
          <a:p>
            <a:r>
              <a:rPr lang="en-US" sz="2000" b="1" dirty="0">
                <a:solidFill>
                  <a:schemeClr val="bg1"/>
                </a:solidFill>
                <a:latin typeface="Montserrat Light" pitchFamily="2" charset="77"/>
              </a:rPr>
              <a:t>Advertise Results</a:t>
            </a:r>
          </a:p>
        </p:txBody>
      </p:sp>
      <p:sp>
        <p:nvSpPr>
          <p:cNvPr id="16" name="Title 1">
            <a:extLst>
              <a:ext uri="{FF2B5EF4-FFF2-40B4-BE49-F238E27FC236}">
                <a16:creationId xmlns:a16="http://schemas.microsoft.com/office/drawing/2014/main" id="{9E195408-4874-F17A-4964-226C30326B79}"/>
              </a:ext>
            </a:extLst>
          </p:cNvPr>
          <p:cNvSpPr txBox="1">
            <a:spLocks/>
          </p:cNvSpPr>
          <p:nvPr/>
        </p:nvSpPr>
        <p:spPr>
          <a:xfrm>
            <a:off x="2733464" y="4826618"/>
            <a:ext cx="423153" cy="4230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Montserrat Light" pitchFamily="2" charset="77"/>
              </a:rPr>
              <a:t>+</a:t>
            </a:r>
          </a:p>
        </p:txBody>
      </p:sp>
      <p:sp>
        <p:nvSpPr>
          <p:cNvPr id="17" name="Title 1">
            <a:extLst>
              <a:ext uri="{FF2B5EF4-FFF2-40B4-BE49-F238E27FC236}">
                <a16:creationId xmlns:a16="http://schemas.microsoft.com/office/drawing/2014/main" id="{81A031C3-71A8-8167-4703-3D7B337DC7E0}"/>
              </a:ext>
            </a:extLst>
          </p:cNvPr>
          <p:cNvSpPr txBox="1">
            <a:spLocks/>
          </p:cNvSpPr>
          <p:nvPr/>
        </p:nvSpPr>
        <p:spPr>
          <a:xfrm>
            <a:off x="8746935" y="4781903"/>
            <a:ext cx="423153" cy="4230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Montserrat Light" pitchFamily="2" charset="77"/>
              </a:rPr>
              <a:t>=</a:t>
            </a:r>
          </a:p>
        </p:txBody>
      </p:sp>
      <p:sp>
        <p:nvSpPr>
          <p:cNvPr id="18" name="Title 1">
            <a:extLst>
              <a:ext uri="{FF2B5EF4-FFF2-40B4-BE49-F238E27FC236}">
                <a16:creationId xmlns:a16="http://schemas.microsoft.com/office/drawing/2014/main" id="{542D2309-E75F-1E5D-3F50-39E89F231A66}"/>
              </a:ext>
            </a:extLst>
          </p:cNvPr>
          <p:cNvSpPr txBox="1">
            <a:spLocks/>
          </p:cNvSpPr>
          <p:nvPr/>
        </p:nvSpPr>
        <p:spPr>
          <a:xfrm>
            <a:off x="2973159" y="2755710"/>
            <a:ext cx="2864920"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rPr>
              <a:t>Marketing:</a:t>
            </a:r>
          </a:p>
        </p:txBody>
      </p:sp>
      <p:sp>
        <p:nvSpPr>
          <p:cNvPr id="19" name="Title 1">
            <a:extLst>
              <a:ext uri="{FF2B5EF4-FFF2-40B4-BE49-F238E27FC236}">
                <a16:creationId xmlns:a16="http://schemas.microsoft.com/office/drawing/2014/main" id="{A59ADF3E-824D-8D56-B0C1-220F0DE0DC99}"/>
              </a:ext>
            </a:extLst>
          </p:cNvPr>
          <p:cNvSpPr txBox="1">
            <a:spLocks/>
          </p:cNvSpPr>
          <p:nvPr/>
        </p:nvSpPr>
        <p:spPr>
          <a:xfrm>
            <a:off x="9695861" y="2819301"/>
            <a:ext cx="1688293"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rPr>
              <a:t>Sales:</a:t>
            </a:r>
          </a:p>
        </p:txBody>
      </p:sp>
      <p:pic>
        <p:nvPicPr>
          <p:cNvPr id="20" name="Picture 19">
            <a:extLst>
              <a:ext uri="{FF2B5EF4-FFF2-40B4-BE49-F238E27FC236}">
                <a16:creationId xmlns:a16="http://schemas.microsoft.com/office/drawing/2014/main" id="{11B356E3-B185-503B-0D40-20E8DE840195}"/>
              </a:ext>
            </a:extLst>
          </p:cNvPr>
          <p:cNvPicPr>
            <a:picLocks noChangeAspect="1"/>
          </p:cNvPicPr>
          <p:nvPr/>
        </p:nvPicPr>
        <p:blipFill>
          <a:blip r:embed="rId9"/>
          <a:stretch>
            <a:fillRect/>
          </a:stretch>
        </p:blipFill>
        <p:spPr>
          <a:xfrm>
            <a:off x="9406526" y="3834367"/>
            <a:ext cx="2266961" cy="2212553"/>
          </a:xfrm>
          <a:prstGeom prst="rect">
            <a:avLst/>
          </a:prstGeom>
        </p:spPr>
      </p:pic>
      <p:sp>
        <p:nvSpPr>
          <p:cNvPr id="21" name="TextBox 20">
            <a:extLst>
              <a:ext uri="{FF2B5EF4-FFF2-40B4-BE49-F238E27FC236}">
                <a16:creationId xmlns:a16="http://schemas.microsoft.com/office/drawing/2014/main" id="{6DF0F8D9-61DE-B85F-5269-8C5A03267F88}"/>
              </a:ext>
            </a:extLst>
          </p:cNvPr>
          <p:cNvSpPr txBox="1"/>
          <p:nvPr/>
        </p:nvSpPr>
        <p:spPr>
          <a:xfrm>
            <a:off x="9353205" y="6115160"/>
            <a:ext cx="2811262" cy="707886"/>
          </a:xfrm>
          <a:prstGeom prst="rect">
            <a:avLst/>
          </a:prstGeom>
          <a:noFill/>
        </p:spPr>
        <p:txBody>
          <a:bodyPr wrap="square">
            <a:spAutoFit/>
          </a:bodyPr>
          <a:lstStyle/>
          <a:p>
            <a:r>
              <a:rPr lang="en-US" sz="2000" b="1" dirty="0">
                <a:solidFill>
                  <a:schemeClr val="bg1"/>
                </a:solidFill>
                <a:latin typeface="Montserrat Light" pitchFamily="2" charset="77"/>
              </a:rPr>
              <a:t>Demo (Website &amp; Events)</a:t>
            </a:r>
          </a:p>
        </p:txBody>
      </p:sp>
    </p:spTree>
    <p:extLst>
      <p:ext uri="{BB962C8B-B14F-4D97-AF65-F5344CB8AC3E}">
        <p14:creationId xmlns:p14="http://schemas.microsoft.com/office/powerpoint/2010/main" val="258180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19776" y="237105"/>
            <a:ext cx="2119953"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rPr>
              <a:t>Team:</a:t>
            </a:r>
          </a:p>
        </p:txBody>
      </p:sp>
      <p:pic>
        <p:nvPicPr>
          <p:cNvPr id="4" name="Picture 3">
            <a:extLst>
              <a:ext uri="{FF2B5EF4-FFF2-40B4-BE49-F238E27FC236}">
                <a16:creationId xmlns:a16="http://schemas.microsoft.com/office/drawing/2014/main" id="{0436CA28-54E0-8154-F66A-565F597251C8}"/>
              </a:ext>
            </a:extLst>
          </p:cNvPr>
          <p:cNvPicPr>
            <a:picLocks noChangeAspect="1"/>
          </p:cNvPicPr>
          <p:nvPr/>
        </p:nvPicPr>
        <p:blipFill>
          <a:blip r:embed="rId4"/>
          <a:stretch>
            <a:fillRect/>
          </a:stretch>
        </p:blipFill>
        <p:spPr>
          <a:xfrm>
            <a:off x="85369" y="84565"/>
            <a:ext cx="456313" cy="520700"/>
          </a:xfrm>
          <a:prstGeom prst="rect">
            <a:avLst/>
          </a:prstGeom>
        </p:spPr>
      </p:pic>
      <p:sp>
        <p:nvSpPr>
          <p:cNvPr id="14" name="Rectangle 13">
            <a:extLst>
              <a:ext uri="{FF2B5EF4-FFF2-40B4-BE49-F238E27FC236}">
                <a16:creationId xmlns:a16="http://schemas.microsoft.com/office/drawing/2014/main" id="{228F9E27-4711-B462-CCB3-A2130394727D}"/>
              </a:ext>
            </a:extLst>
          </p:cNvPr>
          <p:cNvSpPr/>
          <p:nvPr/>
        </p:nvSpPr>
        <p:spPr>
          <a:xfrm>
            <a:off x="-19776" y="1971844"/>
            <a:ext cx="12211775" cy="2684051"/>
          </a:xfrm>
          <a:prstGeom prst="rect">
            <a:avLst/>
          </a:prstGeom>
          <a:solidFill>
            <a:schemeClr val="tx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21FE63-07B8-3447-41B3-09FDC91CD1B7}"/>
              </a:ext>
            </a:extLst>
          </p:cNvPr>
          <p:cNvPicPr>
            <a:picLocks noChangeAspect="1"/>
          </p:cNvPicPr>
          <p:nvPr/>
        </p:nvPicPr>
        <p:blipFill>
          <a:blip r:embed="rId5"/>
          <a:stretch>
            <a:fillRect/>
          </a:stretch>
        </p:blipFill>
        <p:spPr>
          <a:xfrm>
            <a:off x="313525" y="2100287"/>
            <a:ext cx="1880927" cy="1862766"/>
          </a:xfrm>
          <a:prstGeom prst="flowChartAlternateProcess">
            <a:avLst/>
          </a:prstGeom>
        </p:spPr>
      </p:pic>
      <p:pic>
        <p:nvPicPr>
          <p:cNvPr id="7" name="Picture 6">
            <a:extLst>
              <a:ext uri="{FF2B5EF4-FFF2-40B4-BE49-F238E27FC236}">
                <a16:creationId xmlns:a16="http://schemas.microsoft.com/office/drawing/2014/main" id="{B90DA416-98FF-6E2E-E799-C9D7B9E1A034}"/>
              </a:ext>
            </a:extLst>
          </p:cNvPr>
          <p:cNvPicPr>
            <a:picLocks noChangeAspect="1"/>
          </p:cNvPicPr>
          <p:nvPr/>
        </p:nvPicPr>
        <p:blipFill>
          <a:blip r:embed="rId6"/>
          <a:stretch>
            <a:fillRect/>
          </a:stretch>
        </p:blipFill>
        <p:spPr>
          <a:xfrm>
            <a:off x="3228838" y="2084488"/>
            <a:ext cx="1880928" cy="1894363"/>
          </a:xfrm>
          <a:prstGeom prst="flowChartAlternateProcess">
            <a:avLst/>
          </a:prstGeom>
        </p:spPr>
      </p:pic>
      <p:pic>
        <p:nvPicPr>
          <p:cNvPr id="10242" name="Picture 2" descr="Susan Otten, MBA, ABC">
            <a:extLst>
              <a:ext uri="{FF2B5EF4-FFF2-40B4-BE49-F238E27FC236}">
                <a16:creationId xmlns:a16="http://schemas.microsoft.com/office/drawing/2014/main" id="{3B4D034F-F828-3908-5188-8B35AFD7E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8240" y="2089417"/>
            <a:ext cx="19304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D8CABFB-27FE-148B-B395-BE731ABD29B6}"/>
              </a:ext>
            </a:extLst>
          </p:cNvPr>
          <p:cNvSpPr txBox="1">
            <a:spLocks/>
          </p:cNvSpPr>
          <p:nvPr/>
        </p:nvSpPr>
        <p:spPr>
          <a:xfrm>
            <a:off x="194009" y="3818497"/>
            <a:ext cx="2119953"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Montserrat Light" pitchFamily="2" charset="77"/>
              </a:rPr>
              <a:t>Aditya Prabhu, Founder</a:t>
            </a:r>
          </a:p>
        </p:txBody>
      </p:sp>
      <p:sp>
        <p:nvSpPr>
          <p:cNvPr id="17" name="Title 1">
            <a:extLst>
              <a:ext uri="{FF2B5EF4-FFF2-40B4-BE49-F238E27FC236}">
                <a16:creationId xmlns:a16="http://schemas.microsoft.com/office/drawing/2014/main" id="{C50E5803-0280-ABFC-4ED7-83B658558467}"/>
              </a:ext>
            </a:extLst>
          </p:cNvPr>
          <p:cNvSpPr txBox="1">
            <a:spLocks/>
          </p:cNvSpPr>
          <p:nvPr/>
        </p:nvSpPr>
        <p:spPr>
          <a:xfrm>
            <a:off x="3078609" y="3837500"/>
            <a:ext cx="2119953"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err="1">
                <a:solidFill>
                  <a:schemeClr val="bg1"/>
                </a:solidFill>
                <a:latin typeface="Montserrat Light" pitchFamily="2" charset="77"/>
              </a:rPr>
              <a:t>Tanush</a:t>
            </a:r>
            <a:r>
              <a:rPr lang="en-US" sz="1600" dirty="0">
                <a:solidFill>
                  <a:schemeClr val="bg1"/>
                </a:solidFill>
                <a:latin typeface="Montserrat Light" pitchFamily="2" charset="77"/>
              </a:rPr>
              <a:t> </a:t>
            </a:r>
            <a:r>
              <a:rPr lang="en-US" sz="1600" dirty="0" err="1">
                <a:solidFill>
                  <a:schemeClr val="bg1"/>
                </a:solidFill>
                <a:latin typeface="Montserrat Light" pitchFamily="2" charset="77"/>
              </a:rPr>
              <a:t>Nadimpalli</a:t>
            </a:r>
            <a:r>
              <a:rPr lang="en-US" sz="1600" dirty="0">
                <a:solidFill>
                  <a:schemeClr val="bg1"/>
                </a:solidFill>
                <a:latin typeface="Montserrat Light" pitchFamily="2" charset="77"/>
              </a:rPr>
              <a:t>, VP of </a:t>
            </a:r>
            <a:r>
              <a:rPr lang="en-US" sz="1600" dirty="0" err="1">
                <a:solidFill>
                  <a:schemeClr val="bg1"/>
                </a:solidFill>
                <a:latin typeface="Montserrat Light" pitchFamily="2" charset="77"/>
              </a:rPr>
              <a:t>Fullstack</a:t>
            </a:r>
            <a:endParaRPr lang="en-US" sz="1600" dirty="0">
              <a:solidFill>
                <a:schemeClr val="bg1"/>
              </a:solidFill>
              <a:latin typeface="Montserrat Light" pitchFamily="2" charset="77"/>
            </a:endParaRPr>
          </a:p>
        </p:txBody>
      </p:sp>
      <p:sp>
        <p:nvSpPr>
          <p:cNvPr id="18" name="Title 1">
            <a:extLst>
              <a:ext uri="{FF2B5EF4-FFF2-40B4-BE49-F238E27FC236}">
                <a16:creationId xmlns:a16="http://schemas.microsoft.com/office/drawing/2014/main" id="{D2F86A11-F21D-30A3-7FE4-81921AB10D7F}"/>
              </a:ext>
            </a:extLst>
          </p:cNvPr>
          <p:cNvSpPr txBox="1">
            <a:spLocks/>
          </p:cNvSpPr>
          <p:nvPr/>
        </p:nvSpPr>
        <p:spPr>
          <a:xfrm>
            <a:off x="5609090" y="3919575"/>
            <a:ext cx="2768700"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Montserrat Light" pitchFamily="2" charset="77"/>
              </a:rPr>
              <a:t>Susan Otten, MBA, ABC</a:t>
            </a:r>
          </a:p>
          <a:p>
            <a:r>
              <a:rPr lang="en-US" sz="1600" dirty="0">
                <a:solidFill>
                  <a:schemeClr val="bg1"/>
                </a:solidFill>
                <a:latin typeface="Montserrat Light" pitchFamily="2" charset="77"/>
              </a:rPr>
              <a:t>Advisor</a:t>
            </a:r>
          </a:p>
        </p:txBody>
      </p:sp>
      <p:sp>
        <p:nvSpPr>
          <p:cNvPr id="21" name="TextBox 20">
            <a:extLst>
              <a:ext uri="{FF2B5EF4-FFF2-40B4-BE49-F238E27FC236}">
                <a16:creationId xmlns:a16="http://schemas.microsoft.com/office/drawing/2014/main" id="{9203A9D9-5831-B87D-4276-C9F66F83F153}"/>
              </a:ext>
            </a:extLst>
          </p:cNvPr>
          <p:cNvSpPr txBox="1"/>
          <p:nvPr/>
        </p:nvSpPr>
        <p:spPr>
          <a:xfrm>
            <a:off x="58085" y="4685013"/>
            <a:ext cx="11981713" cy="2062103"/>
          </a:xfrm>
          <a:prstGeom prst="rect">
            <a:avLst/>
          </a:prstGeom>
          <a:noFill/>
        </p:spPr>
        <p:txBody>
          <a:bodyPr wrap="square">
            <a:spAutoFit/>
          </a:bodyPr>
          <a:lstStyle/>
          <a:p>
            <a:r>
              <a:rPr lang="en-US" sz="1600" b="1" i="1" dirty="0">
                <a:solidFill>
                  <a:schemeClr val="bg1"/>
                </a:solidFill>
                <a:latin typeface="Montserrat Light" pitchFamily="2" charset="77"/>
              </a:rPr>
              <a:t>Aditya Prabhu </a:t>
            </a:r>
            <a:r>
              <a:rPr lang="en-US" sz="1600" dirty="0">
                <a:solidFill>
                  <a:schemeClr val="bg1"/>
                </a:solidFill>
                <a:latin typeface="Montserrat Light" pitchFamily="2" charset="77"/>
              </a:rPr>
              <a:t>– Computer Engineering, rising Junior, and analyst at </a:t>
            </a:r>
            <a:r>
              <a:rPr lang="en-US" sz="1600" dirty="0" err="1">
                <a:solidFill>
                  <a:srgbClr val="00B0F0"/>
                </a:solidFill>
                <a:latin typeface="Montserrat Light" pitchFamily="2" charset="77"/>
              </a:rPr>
              <a:t>Atland</a:t>
            </a:r>
            <a:r>
              <a:rPr lang="en-US" sz="1600" dirty="0">
                <a:solidFill>
                  <a:srgbClr val="00B0F0"/>
                </a:solidFill>
                <a:latin typeface="Montserrat Light" pitchFamily="2" charset="77"/>
              </a:rPr>
              <a:t> Ventures</a:t>
            </a:r>
            <a:r>
              <a:rPr lang="en-US" sz="1600" dirty="0">
                <a:solidFill>
                  <a:schemeClr val="bg1"/>
                </a:solidFill>
                <a:latin typeface="Montserrat Light" pitchFamily="2" charset="77"/>
              </a:rPr>
              <a:t>. Responsible for product &amp; hardware engineering, frontend and slides/</a:t>
            </a:r>
            <a:r>
              <a:rPr lang="en-US" sz="1600">
                <a:solidFill>
                  <a:schemeClr val="bg1"/>
                </a:solidFill>
                <a:latin typeface="Montserrat Light" pitchFamily="2" charset="77"/>
              </a:rPr>
              <a:t>logo designs, </a:t>
            </a:r>
            <a:r>
              <a:rPr lang="en-US" sz="1600" dirty="0">
                <a:solidFill>
                  <a:schemeClr val="bg1"/>
                </a:solidFill>
                <a:latin typeface="Montserrat Light" pitchFamily="2" charset="77"/>
              </a:rPr>
              <a:t>and business operations. </a:t>
            </a:r>
          </a:p>
          <a:p>
            <a:endParaRPr lang="en-US" sz="1600" dirty="0">
              <a:solidFill>
                <a:schemeClr val="bg1"/>
              </a:solidFill>
              <a:latin typeface="Montserrat Light" pitchFamily="2" charset="77"/>
            </a:endParaRPr>
          </a:p>
          <a:p>
            <a:r>
              <a:rPr lang="en-US" sz="1600" i="1" dirty="0" err="1">
                <a:solidFill>
                  <a:schemeClr val="bg1"/>
                </a:solidFill>
                <a:latin typeface="Montserrat Light" pitchFamily="2" charset="77"/>
              </a:rPr>
              <a:t>Tanush</a:t>
            </a:r>
            <a:r>
              <a:rPr lang="en-US" sz="1600" i="1" dirty="0">
                <a:solidFill>
                  <a:schemeClr val="bg1"/>
                </a:solidFill>
                <a:latin typeface="Montserrat Light" pitchFamily="2" charset="77"/>
              </a:rPr>
              <a:t> </a:t>
            </a:r>
            <a:r>
              <a:rPr lang="en-US" sz="1600" i="1" dirty="0" err="1">
                <a:solidFill>
                  <a:schemeClr val="bg1"/>
                </a:solidFill>
                <a:latin typeface="Montserrat Light" pitchFamily="2" charset="77"/>
              </a:rPr>
              <a:t>Nadimpalli</a:t>
            </a:r>
            <a:r>
              <a:rPr lang="en-US" sz="1600" i="1" dirty="0">
                <a:solidFill>
                  <a:schemeClr val="bg1"/>
                </a:solidFill>
                <a:latin typeface="Montserrat Light" pitchFamily="2" charset="77"/>
              </a:rPr>
              <a:t> </a:t>
            </a:r>
            <a:r>
              <a:rPr lang="en-US" sz="1600" dirty="0">
                <a:solidFill>
                  <a:schemeClr val="bg1"/>
                </a:solidFill>
                <a:latin typeface="Montserrat Light" pitchFamily="2" charset="77"/>
              </a:rPr>
              <a:t>–  Computer Science, rising Junior, and full stack engineer at </a:t>
            </a:r>
            <a:r>
              <a:rPr lang="en-US" sz="1600" dirty="0" err="1">
                <a:solidFill>
                  <a:schemeClr val="bg1"/>
                </a:solidFill>
                <a:latin typeface="Montserrat Light" pitchFamily="2" charset="77"/>
              </a:rPr>
              <a:t>DataVant</a:t>
            </a:r>
            <a:r>
              <a:rPr lang="en-US" sz="1600" dirty="0">
                <a:solidFill>
                  <a:schemeClr val="bg1"/>
                </a:solidFill>
                <a:latin typeface="Montserrat Light" pitchFamily="2" charset="77"/>
              </a:rPr>
              <a:t>, a health data management startup near Silicon Valley. </a:t>
            </a:r>
            <a:r>
              <a:rPr lang="en-US" sz="1600" dirty="0">
                <a:solidFill>
                  <a:srgbClr val="00B050"/>
                </a:solidFill>
                <a:latin typeface="Montserrat Light" pitchFamily="2" charset="77"/>
              </a:rPr>
              <a:t>Responsible for database management and web server design</a:t>
            </a:r>
            <a:r>
              <a:rPr lang="en-US" sz="1600" dirty="0">
                <a:solidFill>
                  <a:schemeClr val="bg1"/>
                </a:solidFill>
                <a:latin typeface="Montserrat Light" pitchFamily="2" charset="77"/>
              </a:rPr>
              <a:t>. </a:t>
            </a:r>
          </a:p>
          <a:p>
            <a:endParaRPr lang="en-US" sz="1600" dirty="0">
              <a:solidFill>
                <a:schemeClr val="bg1"/>
              </a:solidFill>
              <a:latin typeface="Montserrat Light" pitchFamily="2" charset="77"/>
            </a:endParaRPr>
          </a:p>
          <a:p>
            <a:r>
              <a:rPr lang="en-US" sz="1600" i="1" dirty="0">
                <a:solidFill>
                  <a:schemeClr val="bg1"/>
                </a:solidFill>
                <a:latin typeface="Montserrat Light" pitchFamily="2" charset="77"/>
              </a:rPr>
              <a:t>Susan Otten, MBA </a:t>
            </a:r>
            <a:r>
              <a:rPr lang="en-US" sz="1600" dirty="0">
                <a:solidFill>
                  <a:schemeClr val="bg1"/>
                </a:solidFill>
                <a:latin typeface="Montserrat Light" pitchFamily="2" charset="77"/>
              </a:rPr>
              <a:t>– Advisor; Founder of </a:t>
            </a:r>
            <a:r>
              <a:rPr lang="en-US" sz="1600" dirty="0" err="1">
                <a:solidFill>
                  <a:srgbClr val="00B0F0"/>
                </a:solidFill>
                <a:latin typeface="Montserrat Light" pitchFamily="2" charset="77"/>
              </a:rPr>
              <a:t>IndieDoGood</a:t>
            </a:r>
            <a:r>
              <a:rPr lang="en-US" sz="1600" dirty="0">
                <a:solidFill>
                  <a:schemeClr val="bg1"/>
                </a:solidFill>
                <a:latin typeface="Montserrat Light" pitchFamily="2" charset="77"/>
              </a:rPr>
              <a:t>, a company teaming up with startups </a:t>
            </a:r>
            <a:r>
              <a:rPr lang="en-US" sz="1600" dirty="0">
                <a:solidFill>
                  <a:srgbClr val="00B050"/>
                </a:solidFill>
                <a:latin typeface="Montserrat Light" pitchFamily="2" charset="77"/>
              </a:rPr>
              <a:t>in successful inventory management, distribution, and growth. </a:t>
            </a:r>
          </a:p>
        </p:txBody>
      </p:sp>
      <p:sp>
        <p:nvSpPr>
          <p:cNvPr id="24" name="TextBox 23">
            <a:extLst>
              <a:ext uri="{FF2B5EF4-FFF2-40B4-BE49-F238E27FC236}">
                <a16:creationId xmlns:a16="http://schemas.microsoft.com/office/drawing/2014/main" id="{A04AACDB-E025-6E44-1C02-5C3699B57265}"/>
              </a:ext>
            </a:extLst>
          </p:cNvPr>
          <p:cNvSpPr txBox="1"/>
          <p:nvPr/>
        </p:nvSpPr>
        <p:spPr>
          <a:xfrm>
            <a:off x="37383" y="874101"/>
            <a:ext cx="11981713" cy="923330"/>
          </a:xfrm>
          <a:prstGeom prst="rect">
            <a:avLst/>
          </a:prstGeom>
          <a:noFill/>
        </p:spPr>
        <p:txBody>
          <a:bodyPr wrap="square">
            <a:spAutoFit/>
          </a:bodyPr>
          <a:lstStyle/>
          <a:p>
            <a:r>
              <a:rPr lang="en-US" dirty="0">
                <a:solidFill>
                  <a:schemeClr val="bg1"/>
                </a:solidFill>
                <a:latin typeface="Montserrat Light" pitchFamily="2" charset="77"/>
              </a:rPr>
              <a:t>We are a strategic mix of software, hardware, full stack, and business planning experience. With the advising of mentors experienced in startup growth and management, we are well-equipped to tackle our problem and distribute our solution to local farmers.</a:t>
            </a:r>
            <a:endParaRPr lang="en-US" sz="1600" dirty="0">
              <a:solidFill>
                <a:schemeClr val="bg1"/>
              </a:solidFill>
              <a:latin typeface="Montserrat Light" pitchFamily="2" charset="77"/>
            </a:endParaRPr>
          </a:p>
        </p:txBody>
      </p:sp>
    </p:spTree>
    <p:extLst>
      <p:ext uri="{BB962C8B-B14F-4D97-AF65-F5344CB8AC3E}">
        <p14:creationId xmlns:p14="http://schemas.microsoft.com/office/powerpoint/2010/main" val="803352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2EA567B-6379-1455-BDEF-387F9B164163}"/>
              </a:ext>
            </a:extLst>
          </p:cNvPr>
          <p:cNvSpPr txBox="1">
            <a:spLocks/>
          </p:cNvSpPr>
          <p:nvPr/>
        </p:nvSpPr>
        <p:spPr>
          <a:xfrm>
            <a:off x="-831982" y="344915"/>
            <a:ext cx="8243249" cy="7363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rPr>
              <a:t>Financial Analysis – Key Highlights:</a:t>
            </a:r>
          </a:p>
        </p:txBody>
      </p:sp>
      <p:pic>
        <p:nvPicPr>
          <p:cNvPr id="6" name="Picture 5">
            <a:extLst>
              <a:ext uri="{FF2B5EF4-FFF2-40B4-BE49-F238E27FC236}">
                <a16:creationId xmlns:a16="http://schemas.microsoft.com/office/drawing/2014/main" id="{BCF0F8E5-ED1F-5F5F-82E7-36FC10332087}"/>
              </a:ext>
            </a:extLst>
          </p:cNvPr>
          <p:cNvPicPr>
            <a:picLocks noChangeAspect="1"/>
          </p:cNvPicPr>
          <p:nvPr/>
        </p:nvPicPr>
        <p:blipFill>
          <a:blip r:embed="rId4"/>
          <a:stretch>
            <a:fillRect/>
          </a:stretch>
        </p:blipFill>
        <p:spPr>
          <a:xfrm>
            <a:off x="177420" y="2182757"/>
            <a:ext cx="7859192" cy="3638130"/>
          </a:xfrm>
          <a:prstGeom prst="rect">
            <a:avLst/>
          </a:prstGeom>
        </p:spPr>
      </p:pic>
      <p:pic>
        <p:nvPicPr>
          <p:cNvPr id="5" name="Picture 4">
            <a:extLst>
              <a:ext uri="{FF2B5EF4-FFF2-40B4-BE49-F238E27FC236}">
                <a16:creationId xmlns:a16="http://schemas.microsoft.com/office/drawing/2014/main" id="{AAA92819-06C5-5900-C019-22D104A26A5D}"/>
              </a:ext>
            </a:extLst>
          </p:cNvPr>
          <p:cNvPicPr>
            <a:picLocks noChangeAspect="1"/>
          </p:cNvPicPr>
          <p:nvPr/>
        </p:nvPicPr>
        <p:blipFill>
          <a:blip r:embed="rId5"/>
          <a:stretch>
            <a:fillRect/>
          </a:stretch>
        </p:blipFill>
        <p:spPr>
          <a:xfrm>
            <a:off x="85369" y="84565"/>
            <a:ext cx="456313" cy="520700"/>
          </a:xfrm>
          <a:prstGeom prst="rect">
            <a:avLst/>
          </a:prstGeom>
        </p:spPr>
      </p:pic>
      <p:sp>
        <p:nvSpPr>
          <p:cNvPr id="7" name="TextBox 6">
            <a:extLst>
              <a:ext uri="{FF2B5EF4-FFF2-40B4-BE49-F238E27FC236}">
                <a16:creationId xmlns:a16="http://schemas.microsoft.com/office/drawing/2014/main" id="{27AE24ED-CF7F-2337-E1FC-7623A2986D0F}"/>
              </a:ext>
            </a:extLst>
          </p:cNvPr>
          <p:cNvSpPr txBox="1"/>
          <p:nvPr/>
        </p:nvSpPr>
        <p:spPr>
          <a:xfrm>
            <a:off x="302338" y="1056412"/>
            <a:ext cx="11889662" cy="892552"/>
          </a:xfrm>
          <a:prstGeom prst="rect">
            <a:avLst/>
          </a:prstGeom>
          <a:noFill/>
        </p:spPr>
        <p:txBody>
          <a:bodyPr wrap="square">
            <a:spAutoFit/>
          </a:bodyPr>
          <a:lstStyle/>
          <a:p>
            <a:r>
              <a:rPr lang="en-US" dirty="0">
                <a:solidFill>
                  <a:schemeClr val="bg1"/>
                </a:solidFill>
                <a:latin typeface="Montserrat Light" pitchFamily="2" charset="77"/>
              </a:rPr>
              <a:t>Given the most conservative estimates, our company is well on our way to generating revenue within the next year after field-testing and further market validation. Here are our key assumptions.</a:t>
            </a:r>
            <a:r>
              <a:rPr lang="en-US" sz="1600" dirty="0">
                <a:solidFill>
                  <a:schemeClr val="bg1"/>
                </a:solidFill>
                <a:latin typeface="Montserrat Light" pitchFamily="2" charset="77"/>
              </a:rPr>
              <a:t>				                    </a:t>
            </a:r>
          </a:p>
        </p:txBody>
      </p:sp>
      <p:sp>
        <p:nvSpPr>
          <p:cNvPr id="10" name="TextBox 9">
            <a:extLst>
              <a:ext uri="{FF2B5EF4-FFF2-40B4-BE49-F238E27FC236}">
                <a16:creationId xmlns:a16="http://schemas.microsoft.com/office/drawing/2014/main" id="{1D44B4B6-C541-F3E7-48B3-7D9D2938732A}"/>
              </a:ext>
            </a:extLst>
          </p:cNvPr>
          <p:cNvSpPr txBox="1"/>
          <p:nvPr/>
        </p:nvSpPr>
        <p:spPr>
          <a:xfrm>
            <a:off x="8214032" y="2118348"/>
            <a:ext cx="3777522" cy="507831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ontserrat Light" pitchFamily="2" charset="77"/>
              </a:rPr>
              <a:t>Total COGs $30/device, plan to sell retail for $50/device</a:t>
            </a:r>
          </a:p>
          <a:p>
            <a:pPr marL="285750" indent="-285750">
              <a:buFont typeface="Arial" panose="020B0604020202020204" pitchFamily="34" charset="0"/>
              <a:buChar char="•"/>
            </a:pPr>
            <a:endParaRPr lang="en-US" dirty="0">
              <a:solidFill>
                <a:schemeClr val="bg1"/>
              </a:solidFill>
              <a:latin typeface="Montserrat Light" pitchFamily="2" charset="77"/>
            </a:endParaRPr>
          </a:p>
          <a:p>
            <a:pPr marL="285750" indent="-285750">
              <a:buFont typeface="Arial" panose="020B0604020202020204" pitchFamily="34" charset="0"/>
              <a:buChar char="•"/>
            </a:pPr>
            <a:r>
              <a:rPr lang="en-US" dirty="0">
                <a:solidFill>
                  <a:schemeClr val="bg1"/>
                </a:solidFill>
                <a:latin typeface="Montserrat Light" pitchFamily="2" charset="77"/>
              </a:rPr>
              <a:t>Based on average farm-size and sensor placement intervals, we estimate $600 revenue average per farm</a:t>
            </a:r>
          </a:p>
          <a:p>
            <a:pPr marL="285750" indent="-285750">
              <a:buFont typeface="Arial" panose="020B0604020202020204" pitchFamily="34" charset="0"/>
              <a:buChar char="•"/>
            </a:pPr>
            <a:endParaRPr lang="en-US" dirty="0">
              <a:solidFill>
                <a:schemeClr val="bg1"/>
              </a:solidFill>
              <a:latin typeface="Montserrat Light" pitchFamily="2" charset="77"/>
            </a:endParaRPr>
          </a:p>
          <a:p>
            <a:pPr marL="285750" indent="-285750">
              <a:buFont typeface="Arial" panose="020B0604020202020204" pitchFamily="34" charset="0"/>
              <a:buChar char="•"/>
            </a:pPr>
            <a:r>
              <a:rPr lang="en-US" dirty="0">
                <a:solidFill>
                  <a:schemeClr val="bg1"/>
                </a:solidFill>
                <a:latin typeface="Montserrat Light" pitchFamily="2" charset="77"/>
              </a:rPr>
              <a:t>SG&amp;A costs will be mainly incurred from Google Ads to generate website traffic. Assuming 15% conversion rate on traffic, our SG&amp;A estimates are as follows to maintain the projected sales.</a:t>
            </a:r>
          </a:p>
          <a:p>
            <a:pPr marL="285750" indent="-285750">
              <a:buFont typeface="Arial" panose="020B0604020202020204" pitchFamily="34" charset="0"/>
              <a:buChar char="•"/>
            </a:pPr>
            <a:endParaRPr lang="en-US" dirty="0">
              <a:solidFill>
                <a:schemeClr val="bg1"/>
              </a:solidFill>
              <a:latin typeface="Montserrat Light" pitchFamily="2" charset="77"/>
            </a:endParaRPr>
          </a:p>
          <a:p>
            <a:pPr marL="285750" indent="-285750">
              <a:buFont typeface="Arial" panose="020B0604020202020204" pitchFamily="34" charset="0"/>
              <a:buChar char="•"/>
            </a:pPr>
            <a:endParaRPr lang="en-US" dirty="0">
              <a:solidFill>
                <a:schemeClr val="bg1"/>
              </a:solidFill>
              <a:latin typeface="Montserrat Light" pitchFamily="2" charset="77"/>
            </a:endParaRPr>
          </a:p>
          <a:p>
            <a:pPr marL="285750" indent="-285750">
              <a:buFont typeface="Arial" panose="020B0604020202020204" pitchFamily="34" charset="0"/>
              <a:buChar char="•"/>
            </a:pPr>
            <a:endParaRPr lang="en-US" dirty="0">
              <a:solidFill>
                <a:schemeClr val="bg1"/>
              </a:solidFill>
              <a:latin typeface="Montserrat Light" pitchFamily="2" charset="77"/>
            </a:endParaRPr>
          </a:p>
        </p:txBody>
      </p:sp>
    </p:spTree>
    <p:extLst>
      <p:ext uri="{BB962C8B-B14F-4D97-AF65-F5344CB8AC3E}">
        <p14:creationId xmlns:p14="http://schemas.microsoft.com/office/powerpoint/2010/main" val="26227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5E6711F-A020-AD8A-0CF4-C823EF574F63}"/>
              </a:ext>
            </a:extLst>
          </p:cNvPr>
          <p:cNvSpPr txBox="1">
            <a:spLocks/>
          </p:cNvSpPr>
          <p:nvPr/>
        </p:nvSpPr>
        <p:spPr>
          <a:xfrm>
            <a:off x="85369" y="605265"/>
            <a:ext cx="5180649" cy="9681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rPr>
              <a:t>Trillions of Water Wasted. </a:t>
            </a:r>
          </a:p>
          <a:p>
            <a:pPr algn="l"/>
            <a:r>
              <a:rPr lang="en-US" sz="2800" dirty="0">
                <a:solidFill>
                  <a:schemeClr val="bg1"/>
                </a:solidFill>
                <a:latin typeface="Montserrat Light" pitchFamily="2" charset="77"/>
              </a:rPr>
              <a:t>Billions Need Food by 2050.</a:t>
            </a:r>
          </a:p>
        </p:txBody>
      </p:sp>
      <p:sp>
        <p:nvSpPr>
          <p:cNvPr id="20" name="Title 1">
            <a:extLst>
              <a:ext uri="{FF2B5EF4-FFF2-40B4-BE49-F238E27FC236}">
                <a16:creationId xmlns:a16="http://schemas.microsoft.com/office/drawing/2014/main" id="{CF07691E-5A66-41E8-72CC-122477AF907A}"/>
              </a:ext>
            </a:extLst>
          </p:cNvPr>
          <p:cNvSpPr txBox="1">
            <a:spLocks/>
          </p:cNvSpPr>
          <p:nvPr/>
        </p:nvSpPr>
        <p:spPr>
          <a:xfrm>
            <a:off x="313524" y="1823972"/>
            <a:ext cx="5180649" cy="39931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Approximately </a:t>
            </a:r>
            <a:r>
              <a:rPr lang="en-US" sz="1600" b="1" dirty="0">
                <a:solidFill>
                  <a:srgbClr val="00B050"/>
                </a:solidFill>
                <a:latin typeface="Montserrat Light" pitchFamily="2" charset="77"/>
                <a:cs typeface="Magneto" panose="020F0502020204030204" pitchFamily="34" charset="0"/>
              </a:rPr>
              <a:t>800 trillion gallons </a:t>
            </a:r>
            <a:r>
              <a:rPr lang="en-US" sz="1600" dirty="0">
                <a:solidFill>
                  <a:schemeClr val="bg1"/>
                </a:solidFill>
                <a:latin typeface="Montserrat Light" pitchFamily="2" charset="77"/>
                <a:cs typeface="Magneto" panose="020F0502020204030204" pitchFamily="34" charset="0"/>
              </a:rPr>
              <a:t>of water are wasted globally in agriculture. Water is often spread evenly on a field because it is difficult to measure how much is needed and where. </a:t>
            </a:r>
          </a:p>
          <a:p>
            <a:pPr marL="571500" indent="-571500" algn="l">
              <a:buFont typeface="Arial" panose="020B0604020202020204" pitchFamily="34" charset="0"/>
              <a:buChar char="•"/>
            </a:pPr>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The world population is estimated to reach </a:t>
            </a:r>
            <a:r>
              <a:rPr lang="en-US" sz="1600" dirty="0">
                <a:solidFill>
                  <a:srgbClr val="00B050"/>
                </a:solidFill>
                <a:latin typeface="Montserrat Light" pitchFamily="2" charset="77"/>
                <a:cs typeface="Magneto" panose="020F0502020204030204" pitchFamily="34" charset="0"/>
              </a:rPr>
              <a:t>9.8 billion people by 2050</a:t>
            </a:r>
            <a:r>
              <a:rPr lang="en-US" sz="1600" dirty="0">
                <a:solidFill>
                  <a:schemeClr val="bg1"/>
                </a:solidFill>
                <a:latin typeface="Montserrat Light" pitchFamily="2" charset="77"/>
                <a:cs typeface="Magneto" panose="020F0502020204030204" pitchFamily="34" charset="0"/>
              </a:rPr>
              <a:t>. Farm productivity must improve to meet the food demand, and resources must be used efficiently.</a:t>
            </a:r>
          </a:p>
          <a:p>
            <a:pPr marL="571500" indent="-571500" algn="l">
              <a:buFont typeface="Arial" panose="020B0604020202020204" pitchFamily="34" charset="0"/>
              <a:buChar char="•"/>
            </a:pPr>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Precision agriculture is a $</a:t>
            </a:r>
            <a:r>
              <a:rPr lang="en-US" sz="1600" dirty="0">
                <a:solidFill>
                  <a:srgbClr val="00B050"/>
                </a:solidFill>
                <a:latin typeface="Montserrat Light" pitchFamily="2" charset="77"/>
                <a:cs typeface="Magneto" panose="020F0502020204030204" pitchFamily="34" charset="0"/>
              </a:rPr>
              <a:t>6.8B global market</a:t>
            </a:r>
            <a:r>
              <a:rPr lang="en-US" sz="1600" dirty="0">
                <a:solidFill>
                  <a:schemeClr val="bg1"/>
                </a:solidFill>
                <a:latin typeface="Montserrat Light" pitchFamily="2" charset="77"/>
                <a:cs typeface="Magneto" panose="020F0502020204030204" pitchFamily="34" charset="0"/>
              </a:rPr>
              <a:t>, yet there are few intuitive low-cost solutions for </a:t>
            </a:r>
            <a:r>
              <a:rPr lang="en-US" sz="1600" dirty="0">
                <a:solidFill>
                  <a:srgbClr val="00B050"/>
                </a:solidFill>
                <a:latin typeface="Montserrat Light" pitchFamily="2" charset="77"/>
                <a:cs typeface="Magneto" panose="020F0502020204030204" pitchFamily="34" charset="0"/>
              </a:rPr>
              <a:t>50% of the U.S. market: family-owned farms*.</a:t>
            </a:r>
          </a:p>
          <a:p>
            <a:pPr algn="l"/>
            <a:endParaRPr lang="en-US" sz="1600" dirty="0">
              <a:solidFill>
                <a:srgbClr val="00B050"/>
              </a:solidFill>
              <a:latin typeface="Montserrat Light" pitchFamily="2" charset="77"/>
              <a:cs typeface="Magneto" panose="020F0502020204030204" pitchFamily="34" charset="0"/>
            </a:endParaRPr>
          </a:p>
        </p:txBody>
      </p:sp>
      <p:sp>
        <p:nvSpPr>
          <p:cNvPr id="3" name="Rectangle 2">
            <a:extLst>
              <a:ext uri="{FF2B5EF4-FFF2-40B4-BE49-F238E27FC236}">
                <a16:creationId xmlns:a16="http://schemas.microsoft.com/office/drawing/2014/main" id="{7C70CF02-84AA-20ED-F027-260153B0C0A3}"/>
              </a:ext>
            </a:extLst>
          </p:cNvPr>
          <p:cNvSpPr/>
          <p:nvPr/>
        </p:nvSpPr>
        <p:spPr>
          <a:xfrm>
            <a:off x="6781800" y="0"/>
            <a:ext cx="5410200"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1F42BC6-1A62-6DA8-A6FF-36CE7EE3EAAB}"/>
              </a:ext>
            </a:extLst>
          </p:cNvPr>
          <p:cNvPicPr>
            <a:picLocks noChangeAspect="1"/>
          </p:cNvPicPr>
          <p:nvPr/>
        </p:nvPicPr>
        <p:blipFill>
          <a:blip r:embed="rId5"/>
          <a:stretch>
            <a:fillRect/>
          </a:stretch>
        </p:blipFill>
        <p:spPr>
          <a:xfrm>
            <a:off x="85369" y="84565"/>
            <a:ext cx="456313" cy="520700"/>
          </a:xfrm>
          <a:prstGeom prst="rect">
            <a:avLst/>
          </a:prstGeom>
        </p:spPr>
      </p:pic>
      <p:sp>
        <p:nvSpPr>
          <p:cNvPr id="5" name="Title 1">
            <a:extLst>
              <a:ext uri="{FF2B5EF4-FFF2-40B4-BE49-F238E27FC236}">
                <a16:creationId xmlns:a16="http://schemas.microsoft.com/office/drawing/2014/main" id="{FD0F5B3B-30BB-B058-ECAD-3B1041900262}"/>
              </a:ext>
            </a:extLst>
          </p:cNvPr>
          <p:cNvSpPr txBox="1">
            <a:spLocks/>
          </p:cNvSpPr>
          <p:nvPr/>
        </p:nvSpPr>
        <p:spPr>
          <a:xfrm>
            <a:off x="7353299" y="3672960"/>
            <a:ext cx="2565401" cy="9525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600" dirty="0">
              <a:solidFill>
                <a:schemeClr val="bg1"/>
              </a:solidFill>
              <a:latin typeface="Montserrat Light" pitchFamily="2" charset="77"/>
              <a:cs typeface="Magneto" panose="020F0502020204030204" pitchFamily="34" charset="0"/>
            </a:endParaRPr>
          </a:p>
        </p:txBody>
      </p:sp>
      <p:sp>
        <p:nvSpPr>
          <p:cNvPr id="10" name="Rectangle 9">
            <a:extLst>
              <a:ext uri="{FF2B5EF4-FFF2-40B4-BE49-F238E27FC236}">
                <a16:creationId xmlns:a16="http://schemas.microsoft.com/office/drawing/2014/main" id="{20EAF3A2-9F3D-15BD-240D-F0CD8C4ADAE7}"/>
              </a:ext>
            </a:extLst>
          </p:cNvPr>
          <p:cNvSpPr/>
          <p:nvPr/>
        </p:nvSpPr>
        <p:spPr>
          <a:xfrm>
            <a:off x="6781800" y="5817094"/>
            <a:ext cx="5410200" cy="1040906"/>
          </a:xfrm>
          <a:prstGeom prst="rect">
            <a:avLst/>
          </a:prstGeom>
          <a:solidFill>
            <a:schemeClr val="tx1">
              <a:alpha val="420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21F67A-31BD-CF66-1DF2-061C732472E6}"/>
              </a:ext>
            </a:extLst>
          </p:cNvPr>
          <p:cNvSpPr txBox="1"/>
          <p:nvPr/>
        </p:nvSpPr>
        <p:spPr>
          <a:xfrm>
            <a:off x="6883400" y="5922048"/>
            <a:ext cx="5308600" cy="830997"/>
          </a:xfrm>
          <a:prstGeom prst="rect">
            <a:avLst/>
          </a:prstGeom>
          <a:noFill/>
        </p:spPr>
        <p:txBody>
          <a:bodyPr wrap="square">
            <a:spAutoFit/>
          </a:bodyPr>
          <a:lstStyle/>
          <a:p>
            <a:r>
              <a:rPr lang="en-US" sz="1600" dirty="0">
                <a:solidFill>
                  <a:schemeClr val="bg1"/>
                </a:solidFill>
                <a:latin typeface="Montserrat Light" pitchFamily="2" charset="77"/>
              </a:rPr>
              <a:t>Wasted water on a field kills crops and increases operating expenses for small farms </a:t>
            </a:r>
            <a:r>
              <a:rPr lang="en-US" sz="1600" dirty="0">
                <a:solidFill>
                  <a:srgbClr val="00B050"/>
                </a:solidFill>
                <a:latin typeface="Montserrat Light" pitchFamily="2" charset="77"/>
              </a:rPr>
              <a:t>by $7,500 on average.</a:t>
            </a:r>
          </a:p>
        </p:txBody>
      </p:sp>
      <p:sp>
        <p:nvSpPr>
          <p:cNvPr id="11" name="TextBox 10">
            <a:extLst>
              <a:ext uri="{FF2B5EF4-FFF2-40B4-BE49-F238E27FC236}">
                <a16:creationId xmlns:a16="http://schemas.microsoft.com/office/drawing/2014/main" id="{7FFA0FF0-9BEE-3C5D-E4E7-FD2A69683D26}"/>
              </a:ext>
            </a:extLst>
          </p:cNvPr>
          <p:cNvSpPr txBox="1"/>
          <p:nvPr/>
        </p:nvSpPr>
        <p:spPr>
          <a:xfrm>
            <a:off x="575775" y="5857910"/>
            <a:ext cx="4834426" cy="584775"/>
          </a:xfrm>
          <a:prstGeom prst="rect">
            <a:avLst/>
          </a:prstGeom>
          <a:noFill/>
        </p:spPr>
        <p:txBody>
          <a:bodyPr wrap="square">
            <a:spAutoFit/>
          </a:bodyPr>
          <a:lstStyle/>
          <a:p>
            <a:r>
              <a:rPr lang="en-US" sz="1600" dirty="0">
                <a:solidFill>
                  <a:srgbClr val="00B0F0"/>
                </a:solidFill>
                <a:latin typeface="Montserrat Light" pitchFamily="2" charset="77"/>
              </a:rPr>
              <a:t>*</a:t>
            </a:r>
            <a:r>
              <a:rPr lang="en-US" sz="1600" dirty="0">
                <a:solidFill>
                  <a:srgbClr val="00B0F0"/>
                </a:solidFill>
                <a:latin typeface="Montserrat Light" pitchFamily="2" charset="77"/>
                <a:hlinkClick r:id="rId6">
                  <a:extLst>
                    <a:ext uri="{A12FA001-AC4F-418D-AE19-62706E023703}">
                      <ahyp:hlinkClr xmlns:ahyp="http://schemas.microsoft.com/office/drawing/2018/hyperlinkcolor" val="tx"/>
                    </a:ext>
                  </a:extLst>
                </a:hlinkClick>
              </a:rPr>
              <a:t>Farms with &lt;$10,000 gross income </a:t>
            </a:r>
            <a:r>
              <a:rPr lang="en-US" sz="1600" u="sng" dirty="0">
                <a:solidFill>
                  <a:srgbClr val="00B0F0"/>
                </a:solidFill>
                <a:latin typeface="Montserrat Light" pitchFamily="2" charset="77"/>
                <a:hlinkClick r:id="rId6">
                  <a:extLst>
                    <a:ext uri="{A12FA001-AC4F-418D-AE19-62706E023703}">
                      <ahyp:hlinkClr xmlns:ahyp="http://schemas.microsoft.com/office/drawing/2018/hyperlinkcolor" val="tx"/>
                    </a:ext>
                  </a:extLst>
                </a:hlinkClick>
              </a:rPr>
              <a:t>– </a:t>
            </a:r>
            <a:r>
              <a:rPr lang="en-US" sz="1600" dirty="0">
                <a:solidFill>
                  <a:srgbClr val="00B0F0"/>
                </a:solidFill>
                <a:latin typeface="Montserrat Light" pitchFamily="2" charset="77"/>
                <a:hlinkClick r:id="rId6">
                  <a:extLst>
                    <a:ext uri="{A12FA001-AC4F-418D-AE19-62706E023703}">
                      <ahyp:hlinkClr xmlns:ahyp="http://schemas.microsoft.com/office/drawing/2018/hyperlinkcolor" val="tx"/>
                    </a:ext>
                  </a:extLst>
                </a:hlinkClick>
              </a:rPr>
              <a:t>USDA Study </a:t>
            </a:r>
            <a:endParaRPr lang="en-US" sz="1600" dirty="0">
              <a:solidFill>
                <a:srgbClr val="00B0F0"/>
              </a:solidFill>
              <a:latin typeface="Montserrat Light" pitchFamily="2" charset="77"/>
            </a:endParaRPr>
          </a:p>
        </p:txBody>
      </p:sp>
    </p:spTree>
    <p:extLst>
      <p:ext uri="{BB962C8B-B14F-4D97-AF65-F5344CB8AC3E}">
        <p14:creationId xmlns:p14="http://schemas.microsoft.com/office/powerpoint/2010/main" val="342105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5E6711F-A020-AD8A-0CF4-C823EF574F63}"/>
              </a:ext>
            </a:extLst>
          </p:cNvPr>
          <p:cNvSpPr txBox="1">
            <a:spLocks/>
          </p:cNvSpPr>
          <p:nvPr/>
        </p:nvSpPr>
        <p:spPr>
          <a:xfrm>
            <a:off x="71398" y="588032"/>
            <a:ext cx="6648174" cy="9112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err="1">
                <a:solidFill>
                  <a:schemeClr val="bg1"/>
                </a:solidFill>
                <a:latin typeface="Montserrat Light" pitchFamily="2" charset="77"/>
              </a:rPr>
              <a:t>FarmGrid</a:t>
            </a:r>
            <a:r>
              <a:rPr lang="en-US" sz="2800" dirty="0">
                <a:solidFill>
                  <a:schemeClr val="bg1"/>
                </a:solidFill>
                <a:latin typeface="Montserrat Light" pitchFamily="2" charset="77"/>
              </a:rPr>
              <a:t> closes the gap between farmers and technology…</a:t>
            </a:r>
          </a:p>
        </p:txBody>
      </p:sp>
      <p:sp>
        <p:nvSpPr>
          <p:cNvPr id="3" name="Rectangle 2">
            <a:extLst>
              <a:ext uri="{FF2B5EF4-FFF2-40B4-BE49-F238E27FC236}">
                <a16:creationId xmlns:a16="http://schemas.microsoft.com/office/drawing/2014/main" id="{7C70CF02-84AA-20ED-F027-260153B0C0A3}"/>
              </a:ext>
            </a:extLst>
          </p:cNvPr>
          <p:cNvSpPr/>
          <p:nvPr/>
        </p:nvSpPr>
        <p:spPr>
          <a:xfrm>
            <a:off x="6719572" y="0"/>
            <a:ext cx="5472428"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B8D4C4-4009-4BB9-D6BF-A9B2C4292FAE}"/>
              </a:ext>
            </a:extLst>
          </p:cNvPr>
          <p:cNvPicPr>
            <a:picLocks noChangeAspect="1"/>
          </p:cNvPicPr>
          <p:nvPr/>
        </p:nvPicPr>
        <p:blipFill>
          <a:blip r:embed="rId5"/>
          <a:stretch>
            <a:fillRect/>
          </a:stretch>
        </p:blipFill>
        <p:spPr>
          <a:xfrm>
            <a:off x="85369" y="84565"/>
            <a:ext cx="456313" cy="520700"/>
          </a:xfrm>
          <a:prstGeom prst="rect">
            <a:avLst/>
          </a:prstGeom>
        </p:spPr>
      </p:pic>
      <p:sp>
        <p:nvSpPr>
          <p:cNvPr id="6" name="Title 1">
            <a:extLst>
              <a:ext uri="{FF2B5EF4-FFF2-40B4-BE49-F238E27FC236}">
                <a16:creationId xmlns:a16="http://schemas.microsoft.com/office/drawing/2014/main" id="{1391133D-B869-F3B7-FF4D-3EBB2D09F570}"/>
              </a:ext>
            </a:extLst>
          </p:cNvPr>
          <p:cNvSpPr txBox="1">
            <a:spLocks/>
          </p:cNvSpPr>
          <p:nvPr/>
        </p:nvSpPr>
        <p:spPr>
          <a:xfrm>
            <a:off x="71398" y="1984641"/>
            <a:ext cx="2530831" cy="5789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B050"/>
                </a:solidFill>
                <a:latin typeface="Montserrat Light" pitchFamily="2" charset="77"/>
                <a:cs typeface="Magneto" panose="020F0502020204030204" pitchFamily="34" charset="0"/>
              </a:rPr>
              <a:t>…Sustainably</a:t>
            </a:r>
          </a:p>
        </p:txBody>
      </p:sp>
      <p:sp>
        <p:nvSpPr>
          <p:cNvPr id="7" name="Title 1">
            <a:extLst>
              <a:ext uri="{FF2B5EF4-FFF2-40B4-BE49-F238E27FC236}">
                <a16:creationId xmlns:a16="http://schemas.microsoft.com/office/drawing/2014/main" id="{2D26DC38-576F-1F18-3150-67D377E22A6B}"/>
              </a:ext>
            </a:extLst>
          </p:cNvPr>
          <p:cNvSpPr txBox="1">
            <a:spLocks/>
          </p:cNvSpPr>
          <p:nvPr/>
        </p:nvSpPr>
        <p:spPr>
          <a:xfrm>
            <a:off x="3722194" y="1959701"/>
            <a:ext cx="2530831" cy="5789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B050"/>
                </a:solidFill>
                <a:latin typeface="Montserrat Light" pitchFamily="2" charset="77"/>
                <a:cs typeface="Magneto" panose="020F0502020204030204" pitchFamily="34" charset="0"/>
              </a:rPr>
              <a:t>…Intuitively</a:t>
            </a:r>
          </a:p>
        </p:txBody>
      </p:sp>
      <p:pic>
        <p:nvPicPr>
          <p:cNvPr id="12" name="Graphic 11">
            <a:extLst>
              <a:ext uri="{FF2B5EF4-FFF2-40B4-BE49-F238E27FC236}">
                <a16:creationId xmlns:a16="http://schemas.microsoft.com/office/drawing/2014/main" id="{1EC4897B-9C05-FC3F-33AC-19467FBBCE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4526" y="2195833"/>
            <a:ext cx="272573" cy="322131"/>
          </a:xfrm>
          <a:prstGeom prst="rect">
            <a:avLst/>
          </a:prstGeom>
        </p:spPr>
      </p:pic>
      <p:sp>
        <p:nvSpPr>
          <p:cNvPr id="14" name="Rounded Rectangle 13">
            <a:extLst>
              <a:ext uri="{FF2B5EF4-FFF2-40B4-BE49-F238E27FC236}">
                <a16:creationId xmlns:a16="http://schemas.microsoft.com/office/drawing/2014/main" id="{908EBDDE-FCF5-12A6-2AD2-FF381D6339A8}"/>
              </a:ext>
            </a:extLst>
          </p:cNvPr>
          <p:cNvSpPr/>
          <p:nvPr/>
        </p:nvSpPr>
        <p:spPr>
          <a:xfrm>
            <a:off x="2922777" y="2655965"/>
            <a:ext cx="122315" cy="2088076"/>
          </a:xfrm>
          <a:prstGeom prst="roundRect">
            <a:avLst/>
          </a:prstGeom>
          <a:solidFill>
            <a:schemeClr val="bg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3049526-BFD0-B403-69F0-B68D0B47B5B4}"/>
              </a:ext>
            </a:extLst>
          </p:cNvPr>
          <p:cNvSpPr txBox="1"/>
          <p:nvPr/>
        </p:nvSpPr>
        <p:spPr>
          <a:xfrm>
            <a:off x="116402" y="2314472"/>
            <a:ext cx="2706852" cy="1846659"/>
          </a:xfrm>
          <a:prstGeom prst="rect">
            <a:avLst/>
          </a:prstGeom>
          <a:noFill/>
        </p:spPr>
        <p:txBody>
          <a:bodyPr wrap="square">
            <a:spAutoFit/>
          </a:bodyPr>
          <a:lstStyle/>
          <a:p>
            <a:pPr algn="l"/>
            <a:endParaRPr lang="en-US" sz="1800" dirty="0">
              <a:solidFill>
                <a:schemeClr val="bg1"/>
              </a:solidFill>
              <a:latin typeface="Montserrat Light" pitchFamily="2" charset="77"/>
              <a:cs typeface="Magneto" panose="020F0502020204030204" pitchFamily="34" charset="0"/>
            </a:endParaRPr>
          </a:p>
          <a:p>
            <a:pPr algn="l"/>
            <a:r>
              <a:rPr lang="en-US" sz="1600" dirty="0">
                <a:solidFill>
                  <a:schemeClr val="bg1"/>
                </a:solidFill>
                <a:latin typeface="Montserrat Light" pitchFamily="2" charset="77"/>
                <a:cs typeface="Magneto" panose="020F0502020204030204" pitchFamily="34" charset="0"/>
              </a:rPr>
              <a:t>FarmGrid’s patent-ready &amp; energy-saving design publishes sensor data on automated cycles while running completely on solar power. </a:t>
            </a:r>
          </a:p>
        </p:txBody>
      </p:sp>
      <p:sp>
        <p:nvSpPr>
          <p:cNvPr id="23" name="TextBox 22">
            <a:extLst>
              <a:ext uri="{FF2B5EF4-FFF2-40B4-BE49-F238E27FC236}">
                <a16:creationId xmlns:a16="http://schemas.microsoft.com/office/drawing/2014/main" id="{E33528A3-C7E9-21DD-2578-AE3F9A965AAB}"/>
              </a:ext>
            </a:extLst>
          </p:cNvPr>
          <p:cNvSpPr txBox="1"/>
          <p:nvPr/>
        </p:nvSpPr>
        <p:spPr>
          <a:xfrm>
            <a:off x="3356622" y="2334862"/>
            <a:ext cx="2706852" cy="2585323"/>
          </a:xfrm>
          <a:prstGeom prst="rect">
            <a:avLst/>
          </a:prstGeom>
          <a:noFill/>
        </p:spPr>
        <p:txBody>
          <a:bodyPr wrap="square">
            <a:spAutoFit/>
          </a:bodyPr>
          <a:lstStyle/>
          <a:p>
            <a:pPr algn="l"/>
            <a:endParaRPr lang="en-US" sz="1800" dirty="0">
              <a:solidFill>
                <a:schemeClr val="bg1"/>
              </a:solidFill>
              <a:latin typeface="Montserrat Light" pitchFamily="2" charset="77"/>
              <a:cs typeface="Magneto" panose="020F0502020204030204" pitchFamily="34" charset="0"/>
            </a:endParaRPr>
          </a:p>
          <a:p>
            <a:pPr algn="l"/>
            <a:r>
              <a:rPr lang="en-US" sz="1600" dirty="0">
                <a:solidFill>
                  <a:schemeClr val="bg1"/>
                </a:solidFill>
                <a:latin typeface="Montserrat Light" pitchFamily="2" charset="77"/>
                <a:cs typeface="Magneto" panose="020F0502020204030204" pitchFamily="34" charset="0"/>
              </a:rPr>
              <a:t>No need for battery changes or maintenance - simply turn the device on and place it outside. Out custom-designed water-tight enclosure protects against the elements.</a:t>
            </a:r>
          </a:p>
          <a:p>
            <a:pPr algn="l"/>
            <a:endParaRPr lang="en-US" sz="1600" dirty="0">
              <a:solidFill>
                <a:schemeClr val="bg1"/>
              </a:solidFill>
              <a:latin typeface="Montserrat Light" pitchFamily="2" charset="77"/>
              <a:cs typeface="Magneto" panose="020F0502020204030204" pitchFamily="34" charset="0"/>
            </a:endParaRPr>
          </a:p>
        </p:txBody>
      </p:sp>
      <p:sp>
        <p:nvSpPr>
          <p:cNvPr id="25" name="TextBox 24">
            <a:extLst>
              <a:ext uri="{FF2B5EF4-FFF2-40B4-BE49-F238E27FC236}">
                <a16:creationId xmlns:a16="http://schemas.microsoft.com/office/drawing/2014/main" id="{5B1C3EA6-5DF5-4FEE-C411-75F4512E5933}"/>
              </a:ext>
            </a:extLst>
          </p:cNvPr>
          <p:cNvSpPr txBox="1"/>
          <p:nvPr/>
        </p:nvSpPr>
        <p:spPr>
          <a:xfrm>
            <a:off x="71399" y="5047112"/>
            <a:ext cx="2868258" cy="369332"/>
          </a:xfrm>
          <a:prstGeom prst="rect">
            <a:avLst/>
          </a:prstGeom>
          <a:noFill/>
        </p:spPr>
        <p:txBody>
          <a:bodyPr wrap="square">
            <a:spAutoFit/>
          </a:bodyPr>
          <a:lstStyle/>
          <a:p>
            <a:pPr algn="l"/>
            <a:r>
              <a:rPr lang="en-US" dirty="0">
                <a:solidFill>
                  <a:schemeClr val="bg1"/>
                </a:solidFill>
                <a:latin typeface="Montserrat Light" pitchFamily="2" charset="77"/>
                <a:cs typeface="Magneto" panose="020F0502020204030204" pitchFamily="34" charset="0"/>
              </a:rPr>
              <a:t>Our device come</a:t>
            </a:r>
            <a:r>
              <a:rPr lang="en-US" sz="1800" dirty="0">
                <a:solidFill>
                  <a:schemeClr val="bg1"/>
                </a:solidFill>
                <a:latin typeface="Montserrat Light" pitchFamily="2" charset="77"/>
                <a:cs typeface="Magneto" panose="020F0502020204030204" pitchFamily="34" charset="0"/>
              </a:rPr>
              <a:t>s with: </a:t>
            </a:r>
          </a:p>
        </p:txBody>
      </p:sp>
      <p:pic>
        <p:nvPicPr>
          <p:cNvPr id="28" name="Picture 27">
            <a:extLst>
              <a:ext uri="{FF2B5EF4-FFF2-40B4-BE49-F238E27FC236}">
                <a16:creationId xmlns:a16="http://schemas.microsoft.com/office/drawing/2014/main" id="{E1EA49C4-9E6E-E325-01FE-6E94A96C34E9}"/>
              </a:ext>
            </a:extLst>
          </p:cNvPr>
          <p:cNvPicPr>
            <a:picLocks noChangeAspect="1"/>
          </p:cNvPicPr>
          <p:nvPr/>
        </p:nvPicPr>
        <p:blipFill>
          <a:blip r:embed="rId8"/>
          <a:stretch>
            <a:fillRect/>
          </a:stretch>
        </p:blipFill>
        <p:spPr>
          <a:xfrm>
            <a:off x="3694905" y="5408096"/>
            <a:ext cx="894950" cy="894950"/>
          </a:xfrm>
          <a:prstGeom prst="rect">
            <a:avLst/>
          </a:prstGeom>
        </p:spPr>
      </p:pic>
      <p:pic>
        <p:nvPicPr>
          <p:cNvPr id="30" name="Picture 29">
            <a:extLst>
              <a:ext uri="{FF2B5EF4-FFF2-40B4-BE49-F238E27FC236}">
                <a16:creationId xmlns:a16="http://schemas.microsoft.com/office/drawing/2014/main" id="{1457E65F-AD69-22C4-5D7D-5915098C9758}"/>
              </a:ext>
            </a:extLst>
          </p:cNvPr>
          <p:cNvPicPr>
            <a:picLocks noChangeAspect="1"/>
          </p:cNvPicPr>
          <p:nvPr/>
        </p:nvPicPr>
        <p:blipFill>
          <a:blip r:embed="rId9"/>
          <a:stretch>
            <a:fillRect/>
          </a:stretch>
        </p:blipFill>
        <p:spPr>
          <a:xfrm>
            <a:off x="541682" y="5480012"/>
            <a:ext cx="681857" cy="823034"/>
          </a:xfrm>
          <a:prstGeom prst="rect">
            <a:avLst/>
          </a:prstGeom>
        </p:spPr>
      </p:pic>
      <p:pic>
        <p:nvPicPr>
          <p:cNvPr id="32" name="Picture 31">
            <a:extLst>
              <a:ext uri="{FF2B5EF4-FFF2-40B4-BE49-F238E27FC236}">
                <a16:creationId xmlns:a16="http://schemas.microsoft.com/office/drawing/2014/main" id="{8C67975F-A78F-C146-9F9F-7B0AE582A0E2}"/>
              </a:ext>
            </a:extLst>
          </p:cNvPr>
          <p:cNvPicPr>
            <a:picLocks noChangeAspect="1"/>
          </p:cNvPicPr>
          <p:nvPr/>
        </p:nvPicPr>
        <p:blipFill>
          <a:blip r:embed="rId10"/>
          <a:stretch>
            <a:fillRect/>
          </a:stretch>
        </p:blipFill>
        <p:spPr>
          <a:xfrm>
            <a:off x="1883699" y="5277401"/>
            <a:ext cx="1185077" cy="1185077"/>
          </a:xfrm>
          <a:prstGeom prst="rect">
            <a:avLst/>
          </a:prstGeom>
        </p:spPr>
      </p:pic>
      <p:pic>
        <p:nvPicPr>
          <p:cNvPr id="34" name="Picture 33">
            <a:extLst>
              <a:ext uri="{FF2B5EF4-FFF2-40B4-BE49-F238E27FC236}">
                <a16:creationId xmlns:a16="http://schemas.microsoft.com/office/drawing/2014/main" id="{E6448754-4A98-3090-E134-D553DBAE68ED}"/>
              </a:ext>
            </a:extLst>
          </p:cNvPr>
          <p:cNvPicPr>
            <a:picLocks noChangeAspect="1"/>
          </p:cNvPicPr>
          <p:nvPr/>
        </p:nvPicPr>
        <p:blipFill>
          <a:blip r:embed="rId11"/>
          <a:stretch>
            <a:fillRect/>
          </a:stretch>
        </p:blipFill>
        <p:spPr>
          <a:xfrm>
            <a:off x="5203058" y="5295346"/>
            <a:ext cx="1096239" cy="1096239"/>
          </a:xfrm>
          <a:prstGeom prst="rect">
            <a:avLst/>
          </a:prstGeom>
        </p:spPr>
      </p:pic>
      <p:sp>
        <p:nvSpPr>
          <p:cNvPr id="35" name="TextBox 34">
            <a:extLst>
              <a:ext uri="{FF2B5EF4-FFF2-40B4-BE49-F238E27FC236}">
                <a16:creationId xmlns:a16="http://schemas.microsoft.com/office/drawing/2014/main" id="{C1E73E95-9ADB-6731-8BD3-52D2D827902F}"/>
              </a:ext>
            </a:extLst>
          </p:cNvPr>
          <p:cNvSpPr txBox="1"/>
          <p:nvPr/>
        </p:nvSpPr>
        <p:spPr>
          <a:xfrm>
            <a:off x="35699" y="6293201"/>
            <a:ext cx="1539101" cy="338554"/>
          </a:xfrm>
          <a:prstGeom prst="rect">
            <a:avLst/>
          </a:prstGeom>
          <a:noFill/>
        </p:spPr>
        <p:txBody>
          <a:bodyPr wrap="square">
            <a:spAutoFit/>
          </a:bodyPr>
          <a:lstStyle/>
          <a:p>
            <a:pPr algn="l"/>
            <a:r>
              <a:rPr lang="en-US" sz="1600" dirty="0">
                <a:solidFill>
                  <a:schemeClr val="bg1"/>
                </a:solidFill>
                <a:latin typeface="Montserrat Light" pitchFamily="2" charset="77"/>
                <a:cs typeface="Magneto" panose="020F0502020204030204" pitchFamily="34" charset="0"/>
              </a:rPr>
              <a:t>Temperature</a:t>
            </a:r>
          </a:p>
        </p:txBody>
      </p:sp>
      <p:sp>
        <p:nvSpPr>
          <p:cNvPr id="36" name="TextBox 35">
            <a:extLst>
              <a:ext uri="{FF2B5EF4-FFF2-40B4-BE49-F238E27FC236}">
                <a16:creationId xmlns:a16="http://schemas.microsoft.com/office/drawing/2014/main" id="{86C784FD-1CE5-971C-FB9F-F29030B4A900}"/>
              </a:ext>
            </a:extLst>
          </p:cNvPr>
          <p:cNvSpPr txBox="1"/>
          <p:nvPr/>
        </p:nvSpPr>
        <p:spPr>
          <a:xfrm>
            <a:off x="1554085" y="6278632"/>
            <a:ext cx="1539101" cy="338554"/>
          </a:xfrm>
          <a:prstGeom prst="rect">
            <a:avLst/>
          </a:prstGeom>
          <a:noFill/>
        </p:spPr>
        <p:txBody>
          <a:bodyPr wrap="square">
            <a:spAutoFit/>
          </a:bodyPr>
          <a:lstStyle/>
          <a:p>
            <a:pPr algn="l"/>
            <a:r>
              <a:rPr lang="en-US" sz="1600" dirty="0">
                <a:solidFill>
                  <a:schemeClr val="bg1"/>
                </a:solidFill>
                <a:latin typeface="Montserrat Light" pitchFamily="2" charset="77"/>
                <a:cs typeface="Magneto" panose="020F0502020204030204" pitchFamily="34" charset="0"/>
              </a:rPr>
              <a:t>Soil Moisture</a:t>
            </a:r>
          </a:p>
        </p:txBody>
      </p:sp>
      <p:sp>
        <p:nvSpPr>
          <p:cNvPr id="37" name="TextBox 36">
            <a:extLst>
              <a:ext uri="{FF2B5EF4-FFF2-40B4-BE49-F238E27FC236}">
                <a16:creationId xmlns:a16="http://schemas.microsoft.com/office/drawing/2014/main" id="{8F8D1D48-5F74-A99B-4A08-819BFA2A999F}"/>
              </a:ext>
            </a:extLst>
          </p:cNvPr>
          <p:cNvSpPr txBox="1"/>
          <p:nvPr/>
        </p:nvSpPr>
        <p:spPr>
          <a:xfrm>
            <a:off x="3376427" y="6278632"/>
            <a:ext cx="1195942" cy="338554"/>
          </a:xfrm>
          <a:prstGeom prst="rect">
            <a:avLst/>
          </a:prstGeom>
          <a:noFill/>
        </p:spPr>
        <p:txBody>
          <a:bodyPr wrap="square">
            <a:spAutoFit/>
          </a:bodyPr>
          <a:lstStyle/>
          <a:p>
            <a:pPr algn="l"/>
            <a:r>
              <a:rPr lang="en-US" sz="1600" dirty="0">
                <a:solidFill>
                  <a:schemeClr val="bg1"/>
                </a:solidFill>
                <a:latin typeface="Montserrat Light" pitchFamily="2" charset="77"/>
                <a:cs typeface="Magneto" panose="020F0502020204030204" pitchFamily="34" charset="0"/>
              </a:rPr>
              <a:t>Humidity</a:t>
            </a:r>
          </a:p>
        </p:txBody>
      </p:sp>
      <p:sp>
        <p:nvSpPr>
          <p:cNvPr id="38" name="TextBox 37">
            <a:extLst>
              <a:ext uri="{FF2B5EF4-FFF2-40B4-BE49-F238E27FC236}">
                <a16:creationId xmlns:a16="http://schemas.microsoft.com/office/drawing/2014/main" id="{C211BE3A-EE72-4811-0FC8-8F4D7C777857}"/>
              </a:ext>
            </a:extLst>
          </p:cNvPr>
          <p:cNvSpPr txBox="1"/>
          <p:nvPr/>
        </p:nvSpPr>
        <p:spPr>
          <a:xfrm>
            <a:off x="4940096" y="6303046"/>
            <a:ext cx="1195942" cy="338554"/>
          </a:xfrm>
          <a:prstGeom prst="rect">
            <a:avLst/>
          </a:prstGeom>
          <a:noFill/>
        </p:spPr>
        <p:txBody>
          <a:bodyPr wrap="square">
            <a:spAutoFit/>
          </a:bodyPr>
          <a:lstStyle/>
          <a:p>
            <a:pPr algn="l"/>
            <a:r>
              <a:rPr lang="en-US" sz="1600" dirty="0">
                <a:solidFill>
                  <a:schemeClr val="bg1"/>
                </a:solidFill>
                <a:latin typeface="Montserrat Light" pitchFamily="2" charset="77"/>
                <a:cs typeface="Magneto" panose="020F0502020204030204" pitchFamily="34" charset="0"/>
              </a:rPr>
              <a:t>Light</a:t>
            </a:r>
          </a:p>
        </p:txBody>
      </p:sp>
    </p:spTree>
    <p:extLst>
      <p:ext uri="{BB962C8B-B14F-4D97-AF65-F5344CB8AC3E}">
        <p14:creationId xmlns:p14="http://schemas.microsoft.com/office/powerpoint/2010/main" val="180156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4538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EC8752-6CB0-8A28-73F8-A3B9B6E5C29B}"/>
              </a:ext>
            </a:extLst>
          </p:cNvPr>
          <p:cNvSpPr/>
          <p:nvPr/>
        </p:nvSpPr>
        <p:spPr>
          <a:xfrm>
            <a:off x="0" y="0"/>
            <a:ext cx="12192000" cy="6858000"/>
          </a:xfrm>
          <a:prstGeom prst="rect">
            <a:avLst/>
          </a:prstGeom>
          <a:gradFill flip="none" rotWithShape="1">
            <a:gsLst>
              <a:gs pos="100000">
                <a:schemeClr val="tx1">
                  <a:lumMod val="85000"/>
                  <a:lumOff val="15000"/>
                </a:schemeClr>
              </a:gs>
              <a:gs pos="6000">
                <a:schemeClr val="tx1">
                  <a:lumMod val="65000"/>
                  <a:lumOff val="35000"/>
                  <a:alpha val="0"/>
                </a:schemeClr>
              </a:gs>
              <a:gs pos="100000">
                <a:schemeClr val="tx1"/>
              </a:gs>
              <a:gs pos="100000">
                <a:schemeClr val="tx1">
                  <a:lumMod val="95000"/>
                  <a:lumOff val="5000"/>
                </a:schemeClr>
              </a:gs>
            </a:gsLst>
            <a:lin ang="16200000" scaled="0"/>
            <a:tileRect/>
          </a:gradFill>
          <a:ln>
            <a:noFill/>
          </a:ln>
          <a:effectLst>
            <a:outerShdw blurRad="50800" dist="50800" dir="5400000" algn="ctr" rotWithShape="0">
              <a:schemeClr val="tx1">
                <a:lumMod val="95000"/>
                <a:lumOff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52AB2BB-78A5-30B3-C135-F3DA5B785AE6}"/>
              </a:ext>
            </a:extLst>
          </p:cNvPr>
          <p:cNvPicPr>
            <a:picLocks noChangeAspect="1"/>
          </p:cNvPicPr>
          <p:nvPr/>
        </p:nvPicPr>
        <p:blipFill>
          <a:blip r:embed="rId4"/>
          <a:stretch>
            <a:fillRect/>
          </a:stretch>
        </p:blipFill>
        <p:spPr>
          <a:xfrm rot="16200000">
            <a:off x="1302175" y="-2059940"/>
            <a:ext cx="6858001" cy="9606280"/>
          </a:xfrm>
          <a:prstGeom prst="rect">
            <a:avLst/>
          </a:prstGeom>
        </p:spPr>
      </p:pic>
      <p:pic>
        <p:nvPicPr>
          <p:cNvPr id="12" name="Picture 11">
            <a:extLst>
              <a:ext uri="{FF2B5EF4-FFF2-40B4-BE49-F238E27FC236}">
                <a16:creationId xmlns:a16="http://schemas.microsoft.com/office/drawing/2014/main" id="{2CAC6E73-FE7B-98A7-6533-AD51921B69D9}"/>
              </a:ext>
            </a:extLst>
          </p:cNvPr>
          <p:cNvPicPr>
            <a:picLocks noChangeAspect="1"/>
          </p:cNvPicPr>
          <p:nvPr/>
        </p:nvPicPr>
        <p:blipFill>
          <a:blip r:embed="rId5"/>
          <a:stretch>
            <a:fillRect/>
          </a:stretch>
        </p:blipFill>
        <p:spPr>
          <a:xfrm>
            <a:off x="10422122" y="4384432"/>
            <a:ext cx="1049809" cy="1051420"/>
          </a:xfrm>
          <a:prstGeom prst="rect">
            <a:avLst/>
          </a:prstGeom>
        </p:spPr>
      </p:pic>
      <p:pic>
        <p:nvPicPr>
          <p:cNvPr id="14" name="Picture 13">
            <a:extLst>
              <a:ext uri="{FF2B5EF4-FFF2-40B4-BE49-F238E27FC236}">
                <a16:creationId xmlns:a16="http://schemas.microsoft.com/office/drawing/2014/main" id="{8112564A-A03D-7032-6723-DDBE53EEDBEB}"/>
              </a:ext>
            </a:extLst>
          </p:cNvPr>
          <p:cNvPicPr>
            <a:picLocks noChangeAspect="1"/>
          </p:cNvPicPr>
          <p:nvPr/>
        </p:nvPicPr>
        <p:blipFill>
          <a:blip r:embed="rId6"/>
          <a:stretch>
            <a:fillRect/>
          </a:stretch>
        </p:blipFill>
        <p:spPr>
          <a:xfrm>
            <a:off x="10464567" y="5672058"/>
            <a:ext cx="1049809" cy="1053037"/>
          </a:xfrm>
          <a:prstGeom prst="flowChartAlternateProcess">
            <a:avLst/>
          </a:prstGeom>
          <a:solidFill>
            <a:schemeClr val="bg2">
              <a:lumMod val="90000"/>
              <a:alpha val="41661"/>
            </a:schemeClr>
          </a:solidFill>
        </p:spPr>
      </p:pic>
      <p:pic>
        <p:nvPicPr>
          <p:cNvPr id="16" name="Picture 15">
            <a:extLst>
              <a:ext uri="{FF2B5EF4-FFF2-40B4-BE49-F238E27FC236}">
                <a16:creationId xmlns:a16="http://schemas.microsoft.com/office/drawing/2014/main" id="{3074ED2D-3E3D-481E-54BF-3E8FDDFE03BF}"/>
              </a:ext>
            </a:extLst>
          </p:cNvPr>
          <p:cNvPicPr>
            <a:picLocks noChangeAspect="1"/>
          </p:cNvPicPr>
          <p:nvPr/>
        </p:nvPicPr>
        <p:blipFill>
          <a:blip r:embed="rId7"/>
          <a:stretch>
            <a:fillRect/>
          </a:stretch>
        </p:blipFill>
        <p:spPr>
          <a:xfrm>
            <a:off x="8573278" y="-49455"/>
            <a:ext cx="3719698" cy="4959597"/>
          </a:xfrm>
          <a:prstGeom prst="rect">
            <a:avLst/>
          </a:prstGeom>
        </p:spPr>
      </p:pic>
      <p:pic>
        <p:nvPicPr>
          <p:cNvPr id="3" name="Picture 2">
            <a:extLst>
              <a:ext uri="{FF2B5EF4-FFF2-40B4-BE49-F238E27FC236}">
                <a16:creationId xmlns:a16="http://schemas.microsoft.com/office/drawing/2014/main" id="{AAC4CF8D-4B7C-1419-76D8-74EF2F81C51B}"/>
              </a:ext>
            </a:extLst>
          </p:cNvPr>
          <p:cNvPicPr>
            <a:picLocks noChangeAspect="1"/>
          </p:cNvPicPr>
          <p:nvPr/>
        </p:nvPicPr>
        <p:blipFill>
          <a:blip r:embed="rId8"/>
          <a:stretch>
            <a:fillRect/>
          </a:stretch>
        </p:blipFill>
        <p:spPr>
          <a:xfrm>
            <a:off x="85369" y="84565"/>
            <a:ext cx="456313" cy="520700"/>
          </a:xfrm>
          <a:prstGeom prst="rect">
            <a:avLst/>
          </a:prstGeom>
        </p:spPr>
      </p:pic>
      <p:sp>
        <p:nvSpPr>
          <p:cNvPr id="5" name="TextBox 4">
            <a:extLst>
              <a:ext uri="{FF2B5EF4-FFF2-40B4-BE49-F238E27FC236}">
                <a16:creationId xmlns:a16="http://schemas.microsoft.com/office/drawing/2014/main" id="{E467D474-3921-3ECA-CE3A-355574A1027F}"/>
              </a:ext>
            </a:extLst>
          </p:cNvPr>
          <p:cNvSpPr txBox="1"/>
          <p:nvPr/>
        </p:nvSpPr>
        <p:spPr>
          <a:xfrm>
            <a:off x="163932" y="4482460"/>
            <a:ext cx="10078267" cy="1815882"/>
          </a:xfrm>
          <a:prstGeom prst="rect">
            <a:avLst/>
          </a:prstGeom>
          <a:noFill/>
        </p:spPr>
        <p:txBody>
          <a:bodyPr wrap="square">
            <a:spAutoFit/>
          </a:bodyPr>
          <a:lstStyle/>
          <a:p>
            <a:r>
              <a:rPr lang="en-US" sz="1600" dirty="0">
                <a:solidFill>
                  <a:schemeClr val="bg1"/>
                </a:solidFill>
                <a:latin typeface="Montserrat Light" pitchFamily="2" charset="77"/>
              </a:rPr>
              <a:t>Our wireless sensor is lean and customizable to our client’s needs, driven by extensive insights gathered from hours of research and speaking to students who worked on Midwest farms. </a:t>
            </a: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r>
              <a:rPr lang="en-US" sz="1600" dirty="0">
                <a:solidFill>
                  <a:schemeClr val="bg1"/>
                </a:solidFill>
                <a:latin typeface="Montserrat Light" pitchFamily="2" charset="77"/>
              </a:rPr>
              <a:t>We learned quickly that farmers want results and are risk adverse to technology created just for the sake of it. FarmGrid’s design uses pure off-the-shelf parts (no pre-made costly Arduino!) for a cost-effective wireless sensor that connects to the internet quickly and works.</a:t>
            </a:r>
          </a:p>
        </p:txBody>
      </p:sp>
      <p:sp>
        <p:nvSpPr>
          <p:cNvPr id="6" name="Title 1">
            <a:extLst>
              <a:ext uri="{FF2B5EF4-FFF2-40B4-BE49-F238E27FC236}">
                <a16:creationId xmlns:a16="http://schemas.microsoft.com/office/drawing/2014/main" id="{50B38F2F-8CF2-903A-CDDA-66CE9B57EAA8}"/>
              </a:ext>
            </a:extLst>
          </p:cNvPr>
          <p:cNvSpPr txBox="1">
            <a:spLocks/>
          </p:cNvSpPr>
          <p:nvPr/>
        </p:nvSpPr>
        <p:spPr>
          <a:xfrm>
            <a:off x="3486380" y="3786112"/>
            <a:ext cx="5219239" cy="5207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rPr>
              <a:t>Our Wireless Sensor Device.</a:t>
            </a:r>
          </a:p>
        </p:txBody>
      </p:sp>
      <p:sp>
        <p:nvSpPr>
          <p:cNvPr id="8" name="TextBox 7">
            <a:extLst>
              <a:ext uri="{FF2B5EF4-FFF2-40B4-BE49-F238E27FC236}">
                <a16:creationId xmlns:a16="http://schemas.microsoft.com/office/drawing/2014/main" id="{11609C6B-354B-DC6E-34B7-D9D00A3EC4FF}"/>
              </a:ext>
            </a:extLst>
          </p:cNvPr>
          <p:cNvSpPr txBox="1"/>
          <p:nvPr/>
        </p:nvSpPr>
        <p:spPr>
          <a:xfrm>
            <a:off x="1683205" y="564824"/>
            <a:ext cx="3011229" cy="369332"/>
          </a:xfrm>
          <a:prstGeom prst="rect">
            <a:avLst/>
          </a:prstGeom>
          <a:noFill/>
        </p:spPr>
        <p:txBody>
          <a:bodyPr wrap="square">
            <a:spAutoFit/>
          </a:bodyPr>
          <a:lstStyle/>
          <a:p>
            <a:r>
              <a:rPr lang="en-US" dirty="0">
                <a:solidFill>
                  <a:schemeClr val="bg1"/>
                </a:solidFill>
                <a:latin typeface="Montserrat Light" pitchFamily="2" charset="77"/>
              </a:rPr>
              <a:t>Weatherproof Plexiglass</a:t>
            </a:r>
          </a:p>
        </p:txBody>
      </p:sp>
      <p:cxnSp>
        <p:nvCxnSpPr>
          <p:cNvPr id="15" name="Straight Arrow Connector 14">
            <a:extLst>
              <a:ext uri="{FF2B5EF4-FFF2-40B4-BE49-F238E27FC236}">
                <a16:creationId xmlns:a16="http://schemas.microsoft.com/office/drawing/2014/main" id="{7B738138-1993-4A50-EF04-675A77A20230}"/>
              </a:ext>
            </a:extLst>
          </p:cNvPr>
          <p:cNvCxnSpPr>
            <a:cxnSpLocks/>
          </p:cNvCxnSpPr>
          <p:nvPr/>
        </p:nvCxnSpPr>
        <p:spPr>
          <a:xfrm>
            <a:off x="2942231" y="943844"/>
            <a:ext cx="647700" cy="3308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46E4D9-9794-3AE6-EBD1-D56ED8ABB36A}"/>
              </a:ext>
            </a:extLst>
          </p:cNvPr>
          <p:cNvSpPr txBox="1"/>
          <p:nvPr/>
        </p:nvSpPr>
        <p:spPr>
          <a:xfrm>
            <a:off x="4877038" y="577854"/>
            <a:ext cx="3011229" cy="369332"/>
          </a:xfrm>
          <a:prstGeom prst="rect">
            <a:avLst/>
          </a:prstGeom>
          <a:noFill/>
        </p:spPr>
        <p:txBody>
          <a:bodyPr wrap="square">
            <a:spAutoFit/>
          </a:bodyPr>
          <a:lstStyle/>
          <a:p>
            <a:r>
              <a:rPr lang="en-US" dirty="0">
                <a:solidFill>
                  <a:schemeClr val="bg1"/>
                </a:solidFill>
                <a:latin typeface="Montserrat Light" pitchFamily="2" charset="77"/>
              </a:rPr>
              <a:t>Off-the-shelf Electronics</a:t>
            </a:r>
          </a:p>
        </p:txBody>
      </p:sp>
      <p:cxnSp>
        <p:nvCxnSpPr>
          <p:cNvPr id="21" name="Straight Arrow Connector 20">
            <a:extLst>
              <a:ext uri="{FF2B5EF4-FFF2-40B4-BE49-F238E27FC236}">
                <a16:creationId xmlns:a16="http://schemas.microsoft.com/office/drawing/2014/main" id="{C21CB750-B6A5-86CA-5C41-231187B84E96}"/>
              </a:ext>
            </a:extLst>
          </p:cNvPr>
          <p:cNvCxnSpPr>
            <a:cxnSpLocks/>
          </p:cNvCxnSpPr>
          <p:nvPr/>
        </p:nvCxnSpPr>
        <p:spPr>
          <a:xfrm>
            <a:off x="5876258" y="943844"/>
            <a:ext cx="323850" cy="6817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26BCC2-B78F-6D3F-FAF2-41151743B07C}"/>
              </a:ext>
            </a:extLst>
          </p:cNvPr>
          <p:cNvCxnSpPr>
            <a:cxnSpLocks/>
          </p:cNvCxnSpPr>
          <p:nvPr/>
        </p:nvCxnSpPr>
        <p:spPr>
          <a:xfrm>
            <a:off x="736784" y="1211155"/>
            <a:ext cx="452598" cy="1563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0E10FAF-3457-81AA-E584-3C9079444F63}"/>
              </a:ext>
            </a:extLst>
          </p:cNvPr>
          <p:cNvSpPr txBox="1"/>
          <p:nvPr/>
        </p:nvSpPr>
        <p:spPr>
          <a:xfrm>
            <a:off x="176116" y="564824"/>
            <a:ext cx="1324485" cy="646331"/>
          </a:xfrm>
          <a:prstGeom prst="rect">
            <a:avLst/>
          </a:prstGeom>
          <a:noFill/>
        </p:spPr>
        <p:txBody>
          <a:bodyPr wrap="square">
            <a:spAutoFit/>
          </a:bodyPr>
          <a:lstStyle/>
          <a:p>
            <a:r>
              <a:rPr lang="en-US" dirty="0">
                <a:solidFill>
                  <a:schemeClr val="bg1"/>
                </a:solidFill>
                <a:latin typeface="Montserrat Light" pitchFamily="2" charset="77"/>
              </a:rPr>
              <a:t>Custom </a:t>
            </a:r>
            <a:r>
              <a:rPr lang="en-US" dirty="0" err="1">
                <a:solidFill>
                  <a:schemeClr val="bg1"/>
                </a:solidFill>
                <a:latin typeface="Montserrat Light" pitchFamily="2" charset="77"/>
              </a:rPr>
              <a:t>Raincover</a:t>
            </a:r>
            <a:endParaRPr lang="en-US" dirty="0">
              <a:solidFill>
                <a:schemeClr val="bg1"/>
              </a:solidFill>
              <a:latin typeface="Montserrat Light" pitchFamily="2" charset="77"/>
            </a:endParaRPr>
          </a:p>
        </p:txBody>
      </p:sp>
      <p:sp>
        <p:nvSpPr>
          <p:cNvPr id="26" name="TextBox 25">
            <a:extLst>
              <a:ext uri="{FF2B5EF4-FFF2-40B4-BE49-F238E27FC236}">
                <a16:creationId xmlns:a16="http://schemas.microsoft.com/office/drawing/2014/main" id="{D31B744A-B51C-E4A3-26F1-26217F9BB559}"/>
              </a:ext>
            </a:extLst>
          </p:cNvPr>
          <p:cNvSpPr txBox="1"/>
          <p:nvPr/>
        </p:nvSpPr>
        <p:spPr>
          <a:xfrm>
            <a:off x="8128543" y="420599"/>
            <a:ext cx="3011229" cy="369332"/>
          </a:xfrm>
          <a:prstGeom prst="rect">
            <a:avLst/>
          </a:prstGeom>
          <a:noFill/>
        </p:spPr>
        <p:txBody>
          <a:bodyPr wrap="square">
            <a:spAutoFit/>
          </a:bodyPr>
          <a:lstStyle/>
          <a:p>
            <a:r>
              <a:rPr lang="en-US" dirty="0">
                <a:solidFill>
                  <a:schemeClr val="bg1"/>
                </a:solidFill>
                <a:latin typeface="Montserrat Light" pitchFamily="2" charset="77"/>
              </a:rPr>
              <a:t>Self-charging Battery</a:t>
            </a:r>
          </a:p>
        </p:txBody>
      </p:sp>
      <p:cxnSp>
        <p:nvCxnSpPr>
          <p:cNvPr id="27" name="Straight Arrow Connector 26">
            <a:extLst>
              <a:ext uri="{FF2B5EF4-FFF2-40B4-BE49-F238E27FC236}">
                <a16:creationId xmlns:a16="http://schemas.microsoft.com/office/drawing/2014/main" id="{CA0EA800-D12C-EC93-3227-04ACE7DCCF7C}"/>
              </a:ext>
            </a:extLst>
          </p:cNvPr>
          <p:cNvCxnSpPr>
            <a:cxnSpLocks/>
          </p:cNvCxnSpPr>
          <p:nvPr/>
        </p:nvCxnSpPr>
        <p:spPr>
          <a:xfrm flipH="1">
            <a:off x="8280400" y="802385"/>
            <a:ext cx="872264" cy="95021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08690A-9AE5-9CBF-3532-F73E41FFEA8F}"/>
              </a:ext>
            </a:extLst>
          </p:cNvPr>
          <p:cNvCxnSpPr>
            <a:cxnSpLocks/>
          </p:cNvCxnSpPr>
          <p:nvPr/>
        </p:nvCxnSpPr>
        <p:spPr>
          <a:xfrm>
            <a:off x="9152664" y="802385"/>
            <a:ext cx="511498" cy="82321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82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5FEF298-0F16-EA8D-111C-79CF3FB5C114}"/>
              </a:ext>
            </a:extLst>
          </p:cNvPr>
          <p:cNvPicPr>
            <a:picLocks noChangeAspect="1"/>
          </p:cNvPicPr>
          <p:nvPr/>
        </p:nvPicPr>
        <p:blipFill>
          <a:blip r:embed="rId4"/>
          <a:stretch>
            <a:fillRect/>
          </a:stretch>
        </p:blipFill>
        <p:spPr>
          <a:xfrm>
            <a:off x="3218622" y="1224374"/>
            <a:ext cx="931347" cy="937056"/>
          </a:xfrm>
          <a:prstGeom prst="rect">
            <a:avLst/>
          </a:prstGeom>
        </p:spPr>
      </p:pic>
      <p:pic>
        <p:nvPicPr>
          <p:cNvPr id="12" name="Picture 11">
            <a:extLst>
              <a:ext uri="{FF2B5EF4-FFF2-40B4-BE49-F238E27FC236}">
                <a16:creationId xmlns:a16="http://schemas.microsoft.com/office/drawing/2014/main" id="{F43E5B49-B7E6-7D09-B97A-59BB48100CEE}"/>
              </a:ext>
            </a:extLst>
          </p:cNvPr>
          <p:cNvPicPr>
            <a:picLocks noChangeAspect="1"/>
          </p:cNvPicPr>
          <p:nvPr/>
        </p:nvPicPr>
        <p:blipFill>
          <a:blip r:embed="rId5"/>
          <a:stretch>
            <a:fillRect/>
          </a:stretch>
        </p:blipFill>
        <p:spPr>
          <a:xfrm>
            <a:off x="1193658" y="1225586"/>
            <a:ext cx="979794" cy="985837"/>
          </a:xfrm>
          <a:prstGeom prst="rect">
            <a:avLst/>
          </a:prstGeom>
        </p:spPr>
      </p:pic>
      <p:pic>
        <p:nvPicPr>
          <p:cNvPr id="16" name="Picture 15">
            <a:extLst>
              <a:ext uri="{FF2B5EF4-FFF2-40B4-BE49-F238E27FC236}">
                <a16:creationId xmlns:a16="http://schemas.microsoft.com/office/drawing/2014/main" id="{C2E2D15B-5F94-EC74-5E93-FBB52A3CB165}"/>
              </a:ext>
            </a:extLst>
          </p:cNvPr>
          <p:cNvPicPr>
            <a:picLocks noChangeAspect="1"/>
          </p:cNvPicPr>
          <p:nvPr/>
        </p:nvPicPr>
        <p:blipFill>
          <a:blip r:embed="rId6"/>
          <a:stretch>
            <a:fillRect/>
          </a:stretch>
        </p:blipFill>
        <p:spPr>
          <a:xfrm>
            <a:off x="5260516" y="1224374"/>
            <a:ext cx="931347" cy="937092"/>
          </a:xfrm>
          <a:prstGeom prst="rect">
            <a:avLst/>
          </a:prstGeom>
        </p:spPr>
      </p:pic>
      <p:pic>
        <p:nvPicPr>
          <p:cNvPr id="14" name="Graphic 13">
            <a:extLst>
              <a:ext uri="{FF2B5EF4-FFF2-40B4-BE49-F238E27FC236}">
                <a16:creationId xmlns:a16="http://schemas.microsoft.com/office/drawing/2014/main" id="{FF72BA7A-B83D-6C91-024A-B92A8B705B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996" y="2448749"/>
            <a:ext cx="6992929" cy="3426883"/>
          </a:xfrm>
          <a:prstGeom prst="rect">
            <a:avLst/>
          </a:prstGeom>
        </p:spPr>
      </p:pic>
      <p:sp>
        <p:nvSpPr>
          <p:cNvPr id="15" name="Title 1">
            <a:extLst>
              <a:ext uri="{FF2B5EF4-FFF2-40B4-BE49-F238E27FC236}">
                <a16:creationId xmlns:a16="http://schemas.microsoft.com/office/drawing/2014/main" id="{6C9021C5-BD83-4F5C-281C-E0F16A616CC4}"/>
              </a:ext>
            </a:extLst>
          </p:cNvPr>
          <p:cNvSpPr txBox="1">
            <a:spLocks/>
          </p:cNvSpPr>
          <p:nvPr/>
        </p:nvSpPr>
        <p:spPr>
          <a:xfrm>
            <a:off x="-154962" y="560013"/>
            <a:ext cx="5792251"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Montserrat Light" pitchFamily="2" charset="77"/>
                <a:cs typeface="Magneto" panose="020F0502020204030204" pitchFamily="34" charset="0"/>
              </a:rPr>
              <a:t>A Dynamic Remote Software:</a:t>
            </a:r>
          </a:p>
        </p:txBody>
      </p:sp>
      <p:pic>
        <p:nvPicPr>
          <p:cNvPr id="3" name="Picture 2">
            <a:extLst>
              <a:ext uri="{FF2B5EF4-FFF2-40B4-BE49-F238E27FC236}">
                <a16:creationId xmlns:a16="http://schemas.microsoft.com/office/drawing/2014/main" id="{87364B4E-6AB6-831E-D2C0-BA7182A02F15}"/>
              </a:ext>
            </a:extLst>
          </p:cNvPr>
          <p:cNvPicPr>
            <a:picLocks noChangeAspect="1"/>
          </p:cNvPicPr>
          <p:nvPr/>
        </p:nvPicPr>
        <p:blipFill>
          <a:blip r:embed="rId9"/>
          <a:stretch>
            <a:fillRect/>
          </a:stretch>
        </p:blipFill>
        <p:spPr>
          <a:xfrm>
            <a:off x="85369" y="84565"/>
            <a:ext cx="456313" cy="520700"/>
          </a:xfrm>
          <a:prstGeom prst="rect">
            <a:avLst/>
          </a:prstGeom>
        </p:spPr>
      </p:pic>
      <p:sp>
        <p:nvSpPr>
          <p:cNvPr id="7" name="Title 1">
            <a:extLst>
              <a:ext uri="{FF2B5EF4-FFF2-40B4-BE49-F238E27FC236}">
                <a16:creationId xmlns:a16="http://schemas.microsoft.com/office/drawing/2014/main" id="{EBBCD764-8B28-A65E-F250-B3A9A1C9B5A8}"/>
              </a:ext>
            </a:extLst>
          </p:cNvPr>
          <p:cNvSpPr txBox="1">
            <a:spLocks/>
          </p:cNvSpPr>
          <p:nvPr/>
        </p:nvSpPr>
        <p:spPr>
          <a:xfrm>
            <a:off x="7505379" y="850901"/>
            <a:ext cx="4686621" cy="53295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Our user-interface </a:t>
            </a:r>
            <a:r>
              <a:rPr lang="en-US" sz="1600" dirty="0">
                <a:solidFill>
                  <a:srgbClr val="00B050"/>
                </a:solidFill>
                <a:latin typeface="Montserrat Light" pitchFamily="2" charset="77"/>
                <a:cs typeface="Magneto" panose="020F0502020204030204" pitchFamily="34" charset="0"/>
              </a:rPr>
              <a:t>dynamically </a:t>
            </a:r>
            <a:r>
              <a:rPr lang="en-US" sz="1600" dirty="0">
                <a:solidFill>
                  <a:schemeClr val="bg1"/>
                </a:solidFill>
                <a:latin typeface="Montserrat Light" pitchFamily="2" charset="77"/>
                <a:cs typeface="Magneto" panose="020F0502020204030204" pitchFamily="34" charset="0"/>
              </a:rPr>
              <a:t>updates and plots  incoming data so farmers don’t have to.</a:t>
            </a:r>
          </a:p>
          <a:p>
            <a:pPr marL="571500" indent="-571500" algn="l">
              <a:buFont typeface="Arial" panose="020B0604020202020204" pitchFamily="34" charset="0"/>
              <a:buChar char="•"/>
            </a:pPr>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r>
              <a:rPr lang="en-US" sz="1600" dirty="0">
                <a:solidFill>
                  <a:srgbClr val="00B050"/>
                </a:solidFill>
                <a:latin typeface="Montserrat Light" pitchFamily="2" charset="77"/>
                <a:cs typeface="Magneto" panose="020F0502020204030204" pitchFamily="34" charset="0"/>
              </a:rPr>
              <a:t>Accessible</a:t>
            </a:r>
            <a:r>
              <a:rPr lang="en-US" sz="1600" dirty="0">
                <a:solidFill>
                  <a:schemeClr val="bg1"/>
                </a:solidFill>
                <a:latin typeface="Montserrat Light" pitchFamily="2" charset="77"/>
                <a:cs typeface="Magneto" panose="020F0502020204030204" pitchFamily="34" charset="0"/>
              </a:rPr>
              <a:t> from anywhere in the world – simply login to your account on </a:t>
            </a:r>
            <a:r>
              <a:rPr lang="en-US" sz="1600" dirty="0">
                <a:solidFill>
                  <a:srgbClr val="00B0F0"/>
                </a:solidFill>
                <a:latin typeface="Montserrat Light" pitchFamily="2" charset="77"/>
                <a:cs typeface="Magneto" panose="020F0502020204030204" pitchFamily="34" charset="0"/>
                <a:hlinkClick r:id="rId10">
                  <a:extLst>
                    <a:ext uri="{A12FA001-AC4F-418D-AE19-62706E023703}">
                      <ahyp:hlinkClr xmlns:ahyp="http://schemas.microsoft.com/office/drawing/2018/hyperlinkcolor" val="tx"/>
                    </a:ext>
                  </a:extLst>
                </a:hlinkClick>
              </a:rPr>
              <a:t>our website</a:t>
            </a:r>
            <a:r>
              <a:rPr lang="en-US" sz="1600" dirty="0">
                <a:solidFill>
                  <a:srgbClr val="00B0F0"/>
                </a:solidFill>
                <a:latin typeface="Montserrat Light" pitchFamily="2" charset="77"/>
                <a:cs typeface="Magneto" panose="020F0502020204030204" pitchFamily="34" charset="0"/>
              </a:rPr>
              <a:t> </a:t>
            </a:r>
            <a:r>
              <a:rPr lang="en-US" sz="1600" dirty="0">
                <a:solidFill>
                  <a:schemeClr val="bg1"/>
                </a:solidFill>
                <a:latin typeface="Montserrat Light" pitchFamily="2" charset="77"/>
                <a:cs typeface="Magneto" panose="020F0502020204030204" pitchFamily="34" charset="0"/>
              </a:rPr>
              <a:t>to access the dashboard.</a:t>
            </a:r>
          </a:p>
          <a:p>
            <a:pPr marL="571500" indent="-571500" algn="l">
              <a:buFont typeface="Arial" panose="020B0604020202020204" pitchFamily="34" charset="0"/>
              <a:buChar char="•"/>
            </a:pPr>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Our user-interface is </a:t>
            </a:r>
            <a:r>
              <a:rPr lang="en-US" sz="1600" dirty="0">
                <a:solidFill>
                  <a:srgbClr val="00B050"/>
                </a:solidFill>
                <a:latin typeface="Montserrat Light" pitchFamily="2" charset="77"/>
                <a:cs typeface="Magneto" panose="020F0502020204030204" pitchFamily="34" charset="0"/>
              </a:rPr>
              <a:t>scalable</a:t>
            </a:r>
            <a:r>
              <a:rPr lang="en-US" sz="1600" dirty="0">
                <a:solidFill>
                  <a:schemeClr val="bg1"/>
                </a:solidFill>
                <a:latin typeface="Montserrat Light" pitchFamily="2" charset="77"/>
                <a:cs typeface="Magneto" panose="020F0502020204030204" pitchFamily="34" charset="0"/>
              </a:rPr>
              <a:t> – the databases we manage are ready to accumulate data from a variety of gardens, fields, and weather conditions, so we can offer advanced insights using </a:t>
            </a:r>
            <a:r>
              <a:rPr lang="en-US" sz="1600" dirty="0">
                <a:solidFill>
                  <a:srgbClr val="00B050"/>
                </a:solidFill>
                <a:latin typeface="Montserrat Light" pitchFamily="2" charset="77"/>
                <a:cs typeface="Magneto" panose="020F0502020204030204" pitchFamily="34" charset="0"/>
              </a:rPr>
              <a:t>machine learning.</a:t>
            </a:r>
          </a:p>
          <a:p>
            <a:pPr algn="l"/>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endParaRPr lang="en-US" sz="1600" dirty="0">
              <a:solidFill>
                <a:schemeClr val="bg1"/>
              </a:solidFill>
              <a:latin typeface="Montserrat Light" pitchFamily="2" charset="77"/>
              <a:cs typeface="Magneto" panose="020F0502020204030204" pitchFamily="34" charset="0"/>
            </a:endParaRPr>
          </a:p>
          <a:p>
            <a:pPr marL="571500" indent="-571500" algn="l">
              <a:buFont typeface="Arial" panose="020B0604020202020204" pitchFamily="34" charset="0"/>
              <a:buChar char="•"/>
            </a:pPr>
            <a:r>
              <a:rPr lang="en-US" sz="1600" dirty="0">
                <a:solidFill>
                  <a:schemeClr val="bg1"/>
                </a:solidFill>
                <a:latin typeface="Montserrat Light" pitchFamily="2" charset="77"/>
                <a:cs typeface="Magneto" panose="020F0502020204030204" pitchFamily="34" charset="0"/>
              </a:rPr>
              <a:t>When the soil moisture at a point on the field gets too low, our user-interface will let farmers know visually through a notification letting them know </a:t>
            </a:r>
            <a:r>
              <a:rPr lang="en-US" sz="1600" dirty="0">
                <a:solidFill>
                  <a:srgbClr val="00B050"/>
                </a:solidFill>
                <a:latin typeface="Montserrat Light" pitchFamily="2" charset="77"/>
                <a:cs typeface="Magneto" panose="020F0502020204030204" pitchFamily="34" charset="0"/>
              </a:rPr>
              <a:t>where</a:t>
            </a:r>
            <a:r>
              <a:rPr lang="en-US" sz="1600" dirty="0">
                <a:solidFill>
                  <a:schemeClr val="bg1"/>
                </a:solidFill>
                <a:latin typeface="Montserrat Light" pitchFamily="2" charset="77"/>
                <a:cs typeface="Magneto" panose="020F0502020204030204" pitchFamily="34" charset="0"/>
              </a:rPr>
              <a:t> on the field and </a:t>
            </a:r>
            <a:r>
              <a:rPr lang="en-US" sz="1600" dirty="0">
                <a:solidFill>
                  <a:srgbClr val="00B050"/>
                </a:solidFill>
                <a:latin typeface="Montserrat Light" pitchFamily="2" charset="77"/>
                <a:cs typeface="Magneto" panose="020F0502020204030204" pitchFamily="34" charset="0"/>
              </a:rPr>
              <a:t>when</a:t>
            </a:r>
            <a:r>
              <a:rPr lang="en-US" sz="1600" dirty="0">
                <a:solidFill>
                  <a:schemeClr val="bg1"/>
                </a:solidFill>
                <a:latin typeface="Montserrat Light" pitchFamily="2" charset="77"/>
                <a:cs typeface="Magneto" panose="020F0502020204030204" pitchFamily="34" charset="0"/>
              </a:rPr>
              <a:t>.</a:t>
            </a:r>
            <a:endParaRPr lang="en-US" sz="1600" dirty="0">
              <a:solidFill>
                <a:srgbClr val="00B050"/>
              </a:solidFill>
              <a:latin typeface="Montserrat Light" pitchFamily="2" charset="77"/>
              <a:cs typeface="Magneto" panose="020F0502020204030204" pitchFamily="34" charset="0"/>
            </a:endParaRPr>
          </a:p>
        </p:txBody>
      </p:sp>
    </p:spTree>
    <p:extLst>
      <p:ext uri="{BB962C8B-B14F-4D97-AF65-F5344CB8AC3E}">
        <p14:creationId xmlns:p14="http://schemas.microsoft.com/office/powerpoint/2010/main" val="156444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DD0C681-F4CE-4F5E-BF2F-9F9353B6DEF4}"/>
              </a:ext>
            </a:extLst>
          </p:cNvPr>
          <p:cNvPicPr>
            <a:picLocks noChangeAspect="1"/>
          </p:cNvPicPr>
          <p:nvPr/>
        </p:nvPicPr>
        <p:blipFill>
          <a:blip r:embed="rId4"/>
          <a:stretch>
            <a:fillRect/>
          </a:stretch>
        </p:blipFill>
        <p:spPr>
          <a:xfrm>
            <a:off x="85369" y="84565"/>
            <a:ext cx="456313" cy="520700"/>
          </a:xfrm>
          <a:prstGeom prst="rect">
            <a:avLst/>
          </a:prstGeom>
        </p:spPr>
      </p:pic>
      <p:sp>
        <p:nvSpPr>
          <p:cNvPr id="5" name="Title 1">
            <a:extLst>
              <a:ext uri="{FF2B5EF4-FFF2-40B4-BE49-F238E27FC236}">
                <a16:creationId xmlns:a16="http://schemas.microsoft.com/office/drawing/2014/main" id="{8C76044C-D8AB-4F1D-372B-FD49CA381EB8}"/>
              </a:ext>
            </a:extLst>
          </p:cNvPr>
          <p:cNvSpPr txBox="1">
            <a:spLocks/>
          </p:cNvSpPr>
          <p:nvPr/>
        </p:nvSpPr>
        <p:spPr>
          <a:xfrm>
            <a:off x="-22408" y="633303"/>
            <a:ext cx="5184815"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cs typeface="Magneto" panose="020F0502020204030204" pitchFamily="34" charset="0"/>
              </a:rPr>
              <a:t>Leading Competition Failed.</a:t>
            </a:r>
          </a:p>
        </p:txBody>
      </p:sp>
      <p:sp>
        <p:nvSpPr>
          <p:cNvPr id="7" name="TextBox 6">
            <a:extLst>
              <a:ext uri="{FF2B5EF4-FFF2-40B4-BE49-F238E27FC236}">
                <a16:creationId xmlns:a16="http://schemas.microsoft.com/office/drawing/2014/main" id="{60FF25E3-0F12-7D78-43EB-DC929B3BD2D3}"/>
              </a:ext>
            </a:extLst>
          </p:cNvPr>
          <p:cNvSpPr txBox="1"/>
          <p:nvPr/>
        </p:nvSpPr>
        <p:spPr>
          <a:xfrm>
            <a:off x="63296" y="1154004"/>
            <a:ext cx="5080123" cy="6247864"/>
          </a:xfrm>
          <a:prstGeom prst="rect">
            <a:avLst/>
          </a:prstGeom>
          <a:noFill/>
        </p:spPr>
        <p:txBody>
          <a:bodyPr wrap="square">
            <a:spAutoFit/>
          </a:bodyPr>
          <a:lstStyle/>
          <a:p>
            <a:r>
              <a:rPr lang="en-US" sz="1600" dirty="0">
                <a:solidFill>
                  <a:schemeClr val="bg1"/>
                </a:solidFill>
                <a:latin typeface="Montserrat Light" pitchFamily="2" charset="77"/>
              </a:rPr>
              <a:t>Leading companies currently offer sensors attached on </a:t>
            </a:r>
            <a:r>
              <a:rPr lang="en-US" sz="1600" dirty="0">
                <a:solidFill>
                  <a:srgbClr val="00B050"/>
                </a:solidFill>
                <a:latin typeface="Montserrat Light" pitchFamily="2" charset="77"/>
              </a:rPr>
              <a:t>harvesters, self-driving tractors</a:t>
            </a:r>
            <a:r>
              <a:rPr lang="en-US" sz="1600" dirty="0">
                <a:solidFill>
                  <a:schemeClr val="bg1"/>
                </a:solidFill>
                <a:latin typeface="Montserrat Light" pitchFamily="2" charset="77"/>
              </a:rPr>
              <a:t>, and </a:t>
            </a:r>
            <a:r>
              <a:rPr lang="en-US" sz="1600" dirty="0">
                <a:solidFill>
                  <a:srgbClr val="00B050"/>
                </a:solidFill>
                <a:latin typeface="Montserrat Light" pitchFamily="2" charset="77"/>
              </a:rPr>
              <a:t>drone-based crop-mapping. </a:t>
            </a:r>
          </a:p>
          <a:p>
            <a:endParaRPr lang="en-US" sz="1600" dirty="0">
              <a:solidFill>
                <a:srgbClr val="00B050"/>
              </a:solidFill>
              <a:latin typeface="Montserrat Light" pitchFamily="2" charset="77"/>
            </a:endParaRPr>
          </a:p>
          <a:p>
            <a:r>
              <a:rPr lang="en-US" sz="1600" dirty="0">
                <a:solidFill>
                  <a:schemeClr val="bg1"/>
                </a:solidFill>
                <a:latin typeface="Montserrat Light" pitchFamily="2" charset="77"/>
              </a:rPr>
              <a:t>Here’s why these strategies fail.</a:t>
            </a:r>
          </a:p>
          <a:p>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Infrequent Measuring </a:t>
            </a:r>
            <a:r>
              <a:rPr lang="en-US" sz="1600" dirty="0">
                <a:solidFill>
                  <a:schemeClr val="bg1"/>
                </a:solidFill>
                <a:latin typeface="Montserrat Light" pitchFamily="2" charset="77"/>
              </a:rPr>
              <a:t>– drones and harvesters give little clarity on how the field changes overtime since they won’t be out there all day.</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Human Supervision </a:t>
            </a:r>
            <a:r>
              <a:rPr lang="en-US" sz="1600" dirty="0">
                <a:solidFill>
                  <a:schemeClr val="bg1"/>
                </a:solidFill>
                <a:latin typeface="Montserrat Light" pitchFamily="2" charset="77"/>
              </a:rPr>
              <a:t>–  farmers still need to supervise their drones and self-driving tractors, even if they’re doing so remotely.</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Automation = $$$ </a:t>
            </a:r>
            <a:r>
              <a:rPr lang="en-US" sz="1600" dirty="0">
                <a:solidFill>
                  <a:schemeClr val="bg1"/>
                </a:solidFill>
                <a:latin typeface="Montserrat Light" pitchFamily="2" charset="77"/>
              </a:rPr>
              <a:t>–  crop-mapping drones cost $2,000 to $5,000 on the low-end, while automated vehicles are $10,000 or more. Renting solutions are inconvenient, infrequent, and non-passive.</a:t>
            </a:r>
            <a:endParaRPr lang="en-US" sz="1600" dirty="0">
              <a:solidFill>
                <a:srgbClr val="00B050"/>
              </a:solidFill>
              <a:latin typeface="Montserrat Light" pitchFamily="2" charset="77"/>
            </a:endParaRPr>
          </a:p>
          <a:p>
            <a:pPr marL="285750" indent="-285750">
              <a:buFont typeface="Arial" panose="020B0604020202020204" pitchFamily="34" charset="0"/>
              <a:buChar char="•"/>
            </a:pPr>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
        <p:nvSpPr>
          <p:cNvPr id="14" name="Rectangle 1">
            <a:extLst>
              <a:ext uri="{FF2B5EF4-FFF2-40B4-BE49-F238E27FC236}">
                <a16:creationId xmlns:a16="http://schemas.microsoft.com/office/drawing/2014/main" id="{1ED75CB4-0AEC-2C03-0393-7C976D366B40}"/>
              </a:ext>
            </a:extLst>
          </p:cNvPr>
          <p:cNvSpPr>
            <a:spLocks noChangeArrowheads="1"/>
          </p:cNvSpPr>
          <p:nvPr/>
        </p:nvSpPr>
        <p:spPr bwMode="auto">
          <a:xfrm>
            <a:off x="541682" y="25103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ounded Rectangle 16">
            <a:extLst>
              <a:ext uri="{FF2B5EF4-FFF2-40B4-BE49-F238E27FC236}">
                <a16:creationId xmlns:a16="http://schemas.microsoft.com/office/drawing/2014/main" id="{673DC2A1-644B-DCC9-9E27-28EA742E1002}"/>
              </a:ext>
            </a:extLst>
          </p:cNvPr>
          <p:cNvSpPr/>
          <p:nvPr/>
        </p:nvSpPr>
        <p:spPr>
          <a:xfrm>
            <a:off x="5202327" y="126900"/>
            <a:ext cx="2537418" cy="2520310"/>
          </a:xfrm>
          <a:prstGeom prst="roundRect">
            <a:avLst/>
          </a:prstGeom>
          <a:solidFill>
            <a:schemeClr val="bg1">
              <a:alpha val="8111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2B5B85C-6BCB-56CD-E728-C09FBB82E110}"/>
              </a:ext>
            </a:extLst>
          </p:cNvPr>
          <p:cNvPicPr>
            <a:picLocks noChangeAspect="1"/>
          </p:cNvPicPr>
          <p:nvPr/>
        </p:nvPicPr>
        <p:blipFill>
          <a:blip r:embed="rId5"/>
          <a:stretch>
            <a:fillRect/>
          </a:stretch>
        </p:blipFill>
        <p:spPr>
          <a:xfrm>
            <a:off x="5369952" y="147516"/>
            <a:ext cx="2042687" cy="2045563"/>
          </a:xfrm>
          <a:prstGeom prst="rect">
            <a:avLst/>
          </a:prstGeom>
        </p:spPr>
      </p:pic>
      <p:pic>
        <p:nvPicPr>
          <p:cNvPr id="19" name="Picture 18">
            <a:extLst>
              <a:ext uri="{FF2B5EF4-FFF2-40B4-BE49-F238E27FC236}">
                <a16:creationId xmlns:a16="http://schemas.microsoft.com/office/drawing/2014/main" id="{D7F418EB-3DC1-659E-FF84-77DBF5F34CF2}"/>
              </a:ext>
            </a:extLst>
          </p:cNvPr>
          <p:cNvPicPr>
            <a:picLocks noChangeAspect="1"/>
          </p:cNvPicPr>
          <p:nvPr/>
        </p:nvPicPr>
        <p:blipFill>
          <a:blip r:embed="rId6"/>
          <a:stretch>
            <a:fillRect/>
          </a:stretch>
        </p:blipFill>
        <p:spPr>
          <a:xfrm>
            <a:off x="5562370" y="-366928"/>
            <a:ext cx="1820131" cy="1638176"/>
          </a:xfrm>
          <a:prstGeom prst="rect">
            <a:avLst/>
          </a:prstGeom>
        </p:spPr>
      </p:pic>
      <p:pic>
        <p:nvPicPr>
          <p:cNvPr id="20" name="Picture 19">
            <a:extLst>
              <a:ext uri="{FF2B5EF4-FFF2-40B4-BE49-F238E27FC236}">
                <a16:creationId xmlns:a16="http://schemas.microsoft.com/office/drawing/2014/main" id="{DC67467C-8403-3839-9F3A-643949414915}"/>
              </a:ext>
            </a:extLst>
          </p:cNvPr>
          <p:cNvPicPr>
            <a:picLocks noChangeAspect="1"/>
          </p:cNvPicPr>
          <p:nvPr/>
        </p:nvPicPr>
        <p:blipFill>
          <a:blip r:embed="rId7"/>
          <a:stretch>
            <a:fillRect/>
          </a:stretch>
        </p:blipFill>
        <p:spPr>
          <a:xfrm>
            <a:off x="5561531" y="1403973"/>
            <a:ext cx="1659527" cy="1106351"/>
          </a:xfrm>
          <a:prstGeom prst="rect">
            <a:avLst/>
          </a:prstGeom>
        </p:spPr>
      </p:pic>
      <p:sp>
        <p:nvSpPr>
          <p:cNvPr id="21" name="Freeform 20">
            <a:extLst>
              <a:ext uri="{FF2B5EF4-FFF2-40B4-BE49-F238E27FC236}">
                <a16:creationId xmlns:a16="http://schemas.microsoft.com/office/drawing/2014/main" id="{27254135-71A0-A207-4098-ED8FFF8D4498}"/>
              </a:ext>
            </a:extLst>
          </p:cNvPr>
          <p:cNvSpPr/>
          <p:nvPr/>
        </p:nvSpPr>
        <p:spPr>
          <a:xfrm>
            <a:off x="4910090" y="0"/>
            <a:ext cx="7281910" cy="6858000"/>
          </a:xfrm>
          <a:custGeom>
            <a:avLst/>
            <a:gdLst>
              <a:gd name="connsiteX0" fmla="*/ 5331311 w 7281910"/>
              <a:gd name="connsiteY0" fmla="*/ 0 h 6858000"/>
              <a:gd name="connsiteX1" fmla="*/ 7281910 w 7281910"/>
              <a:gd name="connsiteY1" fmla="*/ 0 h 6858000"/>
              <a:gd name="connsiteX2" fmla="*/ 7281910 w 7281910"/>
              <a:gd name="connsiteY2" fmla="*/ 6858000 h 6858000"/>
              <a:gd name="connsiteX3" fmla="*/ 569678 w 7281910"/>
              <a:gd name="connsiteY3" fmla="*/ 6858000 h 6858000"/>
              <a:gd name="connsiteX4" fmla="*/ 338355 w 7281910"/>
              <a:gd name="connsiteY4" fmla="*/ 6626677 h 6858000"/>
              <a:gd name="connsiteX5" fmla="*/ 338355 w 7281910"/>
              <a:gd name="connsiteY5" fmla="*/ 49929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910" h="6858000">
                <a:moveTo>
                  <a:pt x="5331311" y="0"/>
                </a:moveTo>
                <a:lnTo>
                  <a:pt x="7281910" y="0"/>
                </a:lnTo>
                <a:lnTo>
                  <a:pt x="7281910" y="6858000"/>
                </a:lnTo>
                <a:lnTo>
                  <a:pt x="569678" y="6858000"/>
                </a:lnTo>
                <a:lnTo>
                  <a:pt x="338355" y="6626677"/>
                </a:lnTo>
                <a:cubicBezTo>
                  <a:pt x="-112784" y="6175537"/>
                  <a:pt x="-112784" y="5444096"/>
                  <a:pt x="338355" y="4992957"/>
                </a:cubicBezTo>
                <a:close/>
              </a:path>
            </a:pathLst>
          </a:cu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6444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3">
            <a:extLst>
              <a:ext uri="{FF2B5EF4-FFF2-40B4-BE49-F238E27FC236}">
                <a16:creationId xmlns:a16="http://schemas.microsoft.com/office/drawing/2014/main" id="{EE0558E2-DC76-44D9-6D15-1B335C2AEDC4}"/>
              </a:ext>
            </a:extLst>
          </p:cNvPr>
          <p:cNvSpPr/>
          <p:nvPr/>
        </p:nvSpPr>
        <p:spPr>
          <a:xfrm>
            <a:off x="4923034" y="0"/>
            <a:ext cx="7281910" cy="6858000"/>
          </a:xfrm>
          <a:custGeom>
            <a:avLst/>
            <a:gdLst>
              <a:gd name="connsiteX0" fmla="*/ 5331311 w 7281910"/>
              <a:gd name="connsiteY0" fmla="*/ 0 h 6858000"/>
              <a:gd name="connsiteX1" fmla="*/ 7281910 w 7281910"/>
              <a:gd name="connsiteY1" fmla="*/ 0 h 6858000"/>
              <a:gd name="connsiteX2" fmla="*/ 7281910 w 7281910"/>
              <a:gd name="connsiteY2" fmla="*/ 6858000 h 6858000"/>
              <a:gd name="connsiteX3" fmla="*/ 569678 w 7281910"/>
              <a:gd name="connsiteY3" fmla="*/ 6858000 h 6858000"/>
              <a:gd name="connsiteX4" fmla="*/ 338355 w 7281910"/>
              <a:gd name="connsiteY4" fmla="*/ 6626677 h 6858000"/>
              <a:gd name="connsiteX5" fmla="*/ 338355 w 7281910"/>
              <a:gd name="connsiteY5" fmla="*/ 49929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910" h="6858000">
                <a:moveTo>
                  <a:pt x="5331311" y="0"/>
                </a:moveTo>
                <a:lnTo>
                  <a:pt x="7281910" y="0"/>
                </a:lnTo>
                <a:lnTo>
                  <a:pt x="7281910" y="6858000"/>
                </a:lnTo>
                <a:lnTo>
                  <a:pt x="569678" y="6858000"/>
                </a:lnTo>
                <a:lnTo>
                  <a:pt x="338355" y="6626677"/>
                </a:lnTo>
                <a:cubicBezTo>
                  <a:pt x="-112784" y="6175537"/>
                  <a:pt x="-112784" y="5444096"/>
                  <a:pt x="338355" y="4992957"/>
                </a:cubicBez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0">
            <a:extLst>
              <a:ext uri="{FF2B5EF4-FFF2-40B4-BE49-F238E27FC236}">
                <a16:creationId xmlns:a16="http://schemas.microsoft.com/office/drawing/2014/main" id="{E01CD6EE-C26B-E840-ACD7-89DF55EB5BAA}"/>
              </a:ext>
            </a:extLst>
          </p:cNvPr>
          <p:cNvSpPr/>
          <p:nvPr/>
        </p:nvSpPr>
        <p:spPr>
          <a:xfrm>
            <a:off x="5184182" y="210190"/>
            <a:ext cx="2537418" cy="2520310"/>
          </a:xfrm>
          <a:prstGeom prst="roundRect">
            <a:avLst/>
          </a:prstGeom>
          <a:solidFill>
            <a:schemeClr val="bg1">
              <a:alpha val="8111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64EC6F-8033-82E1-8C43-B5BD9D7815E7}"/>
              </a:ext>
            </a:extLst>
          </p:cNvPr>
          <p:cNvPicPr>
            <a:picLocks noChangeAspect="1"/>
          </p:cNvPicPr>
          <p:nvPr/>
        </p:nvPicPr>
        <p:blipFill>
          <a:blip r:embed="rId5"/>
          <a:stretch>
            <a:fillRect/>
          </a:stretch>
        </p:blipFill>
        <p:spPr>
          <a:xfrm>
            <a:off x="85369" y="84565"/>
            <a:ext cx="456313" cy="520700"/>
          </a:xfrm>
          <a:prstGeom prst="rect">
            <a:avLst/>
          </a:prstGeom>
        </p:spPr>
      </p:pic>
      <p:sp>
        <p:nvSpPr>
          <p:cNvPr id="6" name="Title 1">
            <a:extLst>
              <a:ext uri="{FF2B5EF4-FFF2-40B4-BE49-F238E27FC236}">
                <a16:creationId xmlns:a16="http://schemas.microsoft.com/office/drawing/2014/main" id="{8459B495-1984-0ADA-6EE1-B32482F7C494}"/>
              </a:ext>
            </a:extLst>
          </p:cNvPr>
          <p:cNvSpPr txBox="1">
            <a:spLocks/>
          </p:cNvSpPr>
          <p:nvPr/>
        </p:nvSpPr>
        <p:spPr>
          <a:xfrm>
            <a:off x="-12943" y="623438"/>
            <a:ext cx="4526398" cy="5207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cs typeface="Magneto" panose="020F0502020204030204" pitchFamily="34" charset="0"/>
              </a:rPr>
              <a:t>The Focus is Elsewhere.</a:t>
            </a:r>
          </a:p>
        </p:txBody>
      </p:sp>
      <p:sp>
        <p:nvSpPr>
          <p:cNvPr id="8" name="TextBox 7">
            <a:extLst>
              <a:ext uri="{FF2B5EF4-FFF2-40B4-BE49-F238E27FC236}">
                <a16:creationId xmlns:a16="http://schemas.microsoft.com/office/drawing/2014/main" id="{CFBDE98B-C92B-054F-8EA4-0DEABEDB1FBB}"/>
              </a:ext>
            </a:extLst>
          </p:cNvPr>
          <p:cNvSpPr txBox="1"/>
          <p:nvPr/>
        </p:nvSpPr>
        <p:spPr>
          <a:xfrm>
            <a:off x="85369" y="1145166"/>
            <a:ext cx="5151933" cy="5509200"/>
          </a:xfrm>
          <a:prstGeom prst="rect">
            <a:avLst/>
          </a:prstGeom>
          <a:noFill/>
        </p:spPr>
        <p:txBody>
          <a:bodyPr wrap="square">
            <a:spAutoFit/>
          </a:bodyPr>
          <a:lstStyle/>
          <a:p>
            <a:r>
              <a:rPr lang="en-US" sz="1600" dirty="0">
                <a:solidFill>
                  <a:schemeClr val="bg1"/>
                </a:solidFill>
                <a:latin typeface="Montserrat Light" pitchFamily="2" charset="77"/>
              </a:rPr>
              <a:t>Our closest competitors offer wireless sensors with heavy disadvantages for small farmers.</a:t>
            </a:r>
          </a:p>
          <a:p>
            <a:r>
              <a:rPr lang="en-US" sz="1600" dirty="0">
                <a:solidFill>
                  <a:schemeClr val="bg1"/>
                </a:solidFill>
                <a:latin typeface="Montserrat Light" pitchFamily="2" charset="77"/>
              </a:rPr>
              <a:t> </a:t>
            </a:r>
          </a:p>
          <a:p>
            <a:r>
              <a:rPr lang="en-US" sz="1600" dirty="0">
                <a:solidFill>
                  <a:schemeClr val="bg1"/>
                </a:solidFill>
                <a:latin typeface="Montserrat Light" pitchFamily="2" charset="77"/>
              </a:rPr>
              <a:t>Here’s why.</a:t>
            </a:r>
          </a:p>
          <a:p>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The Cost </a:t>
            </a:r>
            <a:r>
              <a:rPr lang="en-US" sz="1600" dirty="0">
                <a:solidFill>
                  <a:schemeClr val="bg1"/>
                </a:solidFill>
                <a:latin typeface="Montserrat Light" pitchFamily="2" charset="77"/>
              </a:rPr>
              <a:t>– average industrial grade soil moisture sensor costs $150-$270 per unit, while wireless sensors can cost $250 or more.</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Tech Proficiency </a:t>
            </a:r>
            <a:r>
              <a:rPr lang="en-US" sz="1600" dirty="0">
                <a:solidFill>
                  <a:schemeClr val="bg1"/>
                </a:solidFill>
                <a:latin typeface="Montserrat Light" pitchFamily="2" charset="77"/>
              </a:rPr>
              <a:t>–  sensors assume technology proficiency to install,  such as positioning the sensors correctly and installing batteries.</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rgbClr val="00B050"/>
                </a:solidFill>
                <a:latin typeface="Montserrat Light" pitchFamily="2" charset="77"/>
              </a:rPr>
              <a:t>Require Multiple Routers </a:t>
            </a:r>
            <a:r>
              <a:rPr lang="en-US" sz="1600" dirty="0">
                <a:solidFill>
                  <a:schemeClr val="bg1"/>
                </a:solidFill>
                <a:latin typeface="Montserrat Light" pitchFamily="2" charset="77"/>
              </a:rPr>
              <a:t>–  for large fields, our competitors require farmers to get multiple routers, so the furthest sensor can connect to the internet.</a:t>
            </a: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pic>
        <p:nvPicPr>
          <p:cNvPr id="10" name="Picture 9">
            <a:extLst>
              <a:ext uri="{FF2B5EF4-FFF2-40B4-BE49-F238E27FC236}">
                <a16:creationId xmlns:a16="http://schemas.microsoft.com/office/drawing/2014/main" id="{9418EF52-61AE-9611-B399-594B16E1F6E3}"/>
              </a:ext>
            </a:extLst>
          </p:cNvPr>
          <p:cNvPicPr>
            <a:picLocks noChangeAspect="1"/>
          </p:cNvPicPr>
          <p:nvPr/>
        </p:nvPicPr>
        <p:blipFill>
          <a:blip r:embed="rId6"/>
          <a:stretch>
            <a:fillRect/>
          </a:stretch>
        </p:blipFill>
        <p:spPr>
          <a:xfrm>
            <a:off x="5656931" y="332933"/>
            <a:ext cx="1655089" cy="370740"/>
          </a:xfrm>
          <a:prstGeom prst="rect">
            <a:avLst/>
          </a:prstGeom>
        </p:spPr>
      </p:pic>
      <p:pic>
        <p:nvPicPr>
          <p:cNvPr id="12" name="Picture 11">
            <a:extLst>
              <a:ext uri="{FF2B5EF4-FFF2-40B4-BE49-F238E27FC236}">
                <a16:creationId xmlns:a16="http://schemas.microsoft.com/office/drawing/2014/main" id="{1A8A232C-30D6-32BA-AD0F-E102B256DCF0}"/>
              </a:ext>
            </a:extLst>
          </p:cNvPr>
          <p:cNvPicPr>
            <a:picLocks noChangeAspect="1"/>
          </p:cNvPicPr>
          <p:nvPr/>
        </p:nvPicPr>
        <p:blipFill>
          <a:blip r:embed="rId7"/>
          <a:stretch>
            <a:fillRect/>
          </a:stretch>
        </p:blipFill>
        <p:spPr>
          <a:xfrm>
            <a:off x="5917056" y="1470345"/>
            <a:ext cx="1134841" cy="1106352"/>
          </a:xfrm>
          <a:prstGeom prst="rect">
            <a:avLst/>
          </a:prstGeom>
        </p:spPr>
      </p:pic>
      <p:pic>
        <p:nvPicPr>
          <p:cNvPr id="15" name="Picture 14">
            <a:extLst>
              <a:ext uri="{FF2B5EF4-FFF2-40B4-BE49-F238E27FC236}">
                <a16:creationId xmlns:a16="http://schemas.microsoft.com/office/drawing/2014/main" id="{9AA9200C-F01B-175C-F55F-A1A3E5C0F737}"/>
              </a:ext>
            </a:extLst>
          </p:cNvPr>
          <p:cNvPicPr>
            <a:picLocks noChangeAspect="1"/>
          </p:cNvPicPr>
          <p:nvPr/>
        </p:nvPicPr>
        <p:blipFill>
          <a:blip r:embed="rId8"/>
          <a:stretch>
            <a:fillRect/>
          </a:stretch>
        </p:blipFill>
        <p:spPr>
          <a:xfrm>
            <a:off x="5475822" y="768876"/>
            <a:ext cx="2017308" cy="556031"/>
          </a:xfrm>
          <a:prstGeom prst="rect">
            <a:avLst/>
          </a:prstGeom>
        </p:spPr>
      </p:pic>
    </p:spTree>
    <p:extLst>
      <p:ext uri="{BB962C8B-B14F-4D97-AF65-F5344CB8AC3E}">
        <p14:creationId xmlns:p14="http://schemas.microsoft.com/office/powerpoint/2010/main" val="162393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A9B960C-B315-3000-14D3-0D3776057396}"/>
              </a:ext>
            </a:extLst>
          </p:cNvPr>
          <p:cNvPicPr>
            <a:picLocks noChangeAspect="1"/>
          </p:cNvPicPr>
          <p:nvPr/>
        </p:nvPicPr>
        <p:blipFill>
          <a:blip r:embed="rId4"/>
          <a:stretch>
            <a:fillRect/>
          </a:stretch>
        </p:blipFill>
        <p:spPr>
          <a:xfrm>
            <a:off x="5455252" y="-1258230"/>
            <a:ext cx="6378055" cy="8637859"/>
          </a:xfrm>
          <a:prstGeom prst="rect">
            <a:avLst/>
          </a:prstGeom>
          <a:solidFill>
            <a:schemeClr val="bg1">
              <a:alpha val="0"/>
            </a:schemeClr>
          </a:solidFill>
          <a:effectLst>
            <a:outerShdw blurRad="50800" dist="50800" dir="5400000" algn="ctr" rotWithShape="0">
              <a:srgbClr val="000000"/>
            </a:outerShdw>
          </a:effectLst>
        </p:spPr>
      </p:pic>
      <p:sp>
        <p:nvSpPr>
          <p:cNvPr id="10" name="Title 1">
            <a:extLst>
              <a:ext uri="{FF2B5EF4-FFF2-40B4-BE49-F238E27FC236}">
                <a16:creationId xmlns:a16="http://schemas.microsoft.com/office/drawing/2014/main" id="{46CA4583-79C0-DB3F-16EF-933174C5DCFB}"/>
              </a:ext>
            </a:extLst>
          </p:cNvPr>
          <p:cNvSpPr txBox="1">
            <a:spLocks/>
          </p:cNvSpPr>
          <p:nvPr/>
        </p:nvSpPr>
        <p:spPr>
          <a:xfrm>
            <a:off x="1" y="605265"/>
            <a:ext cx="6235700" cy="608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cs typeface="Magneto" panose="020F0502020204030204" pitchFamily="34" charset="0"/>
              </a:rPr>
              <a:t>Why </a:t>
            </a:r>
            <a:r>
              <a:rPr lang="en-US" sz="2800" dirty="0" err="1">
                <a:solidFill>
                  <a:schemeClr val="bg1"/>
                </a:solidFill>
                <a:latin typeface="Montserrat Light" pitchFamily="2" charset="77"/>
                <a:cs typeface="Magneto" panose="020F0502020204030204" pitchFamily="34" charset="0"/>
              </a:rPr>
              <a:t>FarmGrid</a:t>
            </a:r>
            <a:r>
              <a:rPr lang="en-US" sz="2800" dirty="0">
                <a:solidFill>
                  <a:schemeClr val="bg1"/>
                </a:solidFill>
                <a:latin typeface="Montserrat Light" pitchFamily="2" charset="77"/>
                <a:cs typeface="Magneto" panose="020F0502020204030204" pitchFamily="34" charset="0"/>
              </a:rPr>
              <a:t> Will be Effective.</a:t>
            </a:r>
          </a:p>
        </p:txBody>
      </p:sp>
      <p:pic>
        <p:nvPicPr>
          <p:cNvPr id="3" name="Picture 2">
            <a:extLst>
              <a:ext uri="{FF2B5EF4-FFF2-40B4-BE49-F238E27FC236}">
                <a16:creationId xmlns:a16="http://schemas.microsoft.com/office/drawing/2014/main" id="{51C10236-CB93-B7D7-4D0E-FFB7BCF18080}"/>
              </a:ext>
            </a:extLst>
          </p:cNvPr>
          <p:cNvPicPr>
            <a:picLocks noChangeAspect="1"/>
          </p:cNvPicPr>
          <p:nvPr/>
        </p:nvPicPr>
        <p:blipFill>
          <a:blip r:embed="rId5"/>
          <a:stretch>
            <a:fillRect/>
          </a:stretch>
        </p:blipFill>
        <p:spPr>
          <a:xfrm>
            <a:off x="85369" y="84565"/>
            <a:ext cx="456313" cy="520700"/>
          </a:xfrm>
          <a:prstGeom prst="rect">
            <a:avLst/>
          </a:prstGeom>
        </p:spPr>
      </p:pic>
      <p:sp>
        <p:nvSpPr>
          <p:cNvPr id="5" name="TextBox 4">
            <a:extLst>
              <a:ext uri="{FF2B5EF4-FFF2-40B4-BE49-F238E27FC236}">
                <a16:creationId xmlns:a16="http://schemas.microsoft.com/office/drawing/2014/main" id="{703CFCF2-9EF9-E8C5-A6BF-CA6AF7C54464}"/>
              </a:ext>
            </a:extLst>
          </p:cNvPr>
          <p:cNvSpPr txBox="1"/>
          <p:nvPr/>
        </p:nvSpPr>
        <p:spPr>
          <a:xfrm>
            <a:off x="85369" y="1235977"/>
            <a:ext cx="6467831" cy="5016758"/>
          </a:xfrm>
          <a:prstGeom prst="rect">
            <a:avLst/>
          </a:prstGeom>
          <a:noFill/>
        </p:spPr>
        <p:txBody>
          <a:bodyPr wrap="square">
            <a:spAutoFit/>
          </a:bodyPr>
          <a:lstStyle/>
          <a:p>
            <a:r>
              <a:rPr lang="en-US" sz="1600" dirty="0">
                <a:solidFill>
                  <a:schemeClr val="bg1"/>
                </a:solidFill>
                <a:latin typeface="Montserrat Light" pitchFamily="2" charset="77"/>
              </a:rPr>
              <a:t>Water management is both a </a:t>
            </a:r>
            <a:r>
              <a:rPr lang="en-US" sz="1600" dirty="0">
                <a:solidFill>
                  <a:srgbClr val="00B050"/>
                </a:solidFill>
                <a:latin typeface="Montserrat Light" pitchFamily="2" charset="77"/>
              </a:rPr>
              <a:t>sustainability</a:t>
            </a:r>
            <a:r>
              <a:rPr lang="en-US" sz="1600" dirty="0">
                <a:solidFill>
                  <a:schemeClr val="bg1"/>
                </a:solidFill>
                <a:latin typeface="Montserrat Light" pitchFamily="2" charset="77"/>
              </a:rPr>
              <a:t> and an </a:t>
            </a:r>
            <a:r>
              <a:rPr lang="en-US" sz="1600" dirty="0">
                <a:solidFill>
                  <a:srgbClr val="00B050"/>
                </a:solidFill>
                <a:latin typeface="Montserrat Light" pitchFamily="2" charset="77"/>
              </a:rPr>
              <a:t>intuitiveness</a:t>
            </a:r>
            <a:r>
              <a:rPr lang="en-US" sz="1600" dirty="0">
                <a:solidFill>
                  <a:schemeClr val="bg1"/>
                </a:solidFill>
                <a:latin typeface="Montserrat Light" pitchFamily="2" charset="77"/>
              </a:rPr>
              <a:t> problem – water usage is not efficient enough while current solutions are costly and require technology proficiency. FarmGrid’s solution tackles both, as we:</a:t>
            </a:r>
          </a:p>
          <a:p>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chemeClr val="bg1"/>
                </a:solidFill>
                <a:latin typeface="Montserrat Light" pitchFamily="2" charset="77"/>
              </a:rPr>
              <a:t>Don’t</a:t>
            </a:r>
            <a:r>
              <a:rPr lang="en-US" sz="1600" dirty="0">
                <a:solidFill>
                  <a:srgbClr val="00B050"/>
                </a:solidFill>
                <a:latin typeface="Montserrat Light" pitchFamily="2" charset="77"/>
              </a:rPr>
              <a:t> </a:t>
            </a:r>
            <a:r>
              <a:rPr lang="en-US" sz="1600" dirty="0">
                <a:solidFill>
                  <a:schemeClr val="bg1"/>
                </a:solidFill>
                <a:latin typeface="Montserrat Light" pitchFamily="2" charset="77"/>
              </a:rPr>
              <a:t>assume </a:t>
            </a:r>
            <a:r>
              <a:rPr lang="en-US" sz="1600" dirty="0">
                <a:solidFill>
                  <a:srgbClr val="00B050"/>
                </a:solidFill>
                <a:latin typeface="Montserrat Light" pitchFamily="2" charset="77"/>
              </a:rPr>
              <a:t>technology proficiency </a:t>
            </a:r>
            <a:r>
              <a:rPr lang="en-US" sz="1600" dirty="0">
                <a:solidFill>
                  <a:schemeClr val="bg1"/>
                </a:solidFill>
                <a:latin typeface="Montserrat Light" pitchFamily="2" charset="77"/>
              </a:rPr>
              <a:t>– farmers simply turn on and place the sensor on the field, no battery replacement required as device runs on solar energy.</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chemeClr val="bg1"/>
                </a:solidFill>
                <a:latin typeface="Montserrat Light" pitchFamily="2" charset="77"/>
              </a:rPr>
              <a:t>Don’t require multiple routers on large fields – we are working on a </a:t>
            </a:r>
            <a:r>
              <a:rPr lang="en-US" sz="1600" dirty="0">
                <a:solidFill>
                  <a:srgbClr val="00B050"/>
                </a:solidFill>
                <a:latin typeface="Montserrat Light" pitchFamily="2" charset="77"/>
              </a:rPr>
              <a:t>wireless sensor network </a:t>
            </a:r>
            <a:r>
              <a:rPr lang="en-US" sz="1600" dirty="0">
                <a:solidFill>
                  <a:schemeClr val="bg1"/>
                </a:solidFill>
                <a:latin typeface="Montserrat Light" pitchFamily="2" charset="77"/>
              </a:rPr>
              <a:t>so devices can route data </a:t>
            </a:r>
            <a:r>
              <a:rPr lang="en-US" sz="1600" i="1" dirty="0">
                <a:solidFill>
                  <a:schemeClr val="bg1"/>
                </a:solidFill>
                <a:latin typeface="Montserrat Light" pitchFamily="2" charset="77"/>
              </a:rPr>
              <a:t>between themselves </a:t>
            </a:r>
            <a:r>
              <a:rPr lang="en-US" sz="1600" dirty="0">
                <a:solidFill>
                  <a:schemeClr val="bg1"/>
                </a:solidFill>
                <a:latin typeface="Montserrat Light" pitchFamily="2" charset="77"/>
              </a:rPr>
              <a:t>if no </a:t>
            </a:r>
            <a:r>
              <a:rPr lang="en-US" sz="1600" dirty="0" err="1">
                <a:solidFill>
                  <a:schemeClr val="bg1"/>
                </a:solidFill>
                <a:latin typeface="Montserrat Light" pitchFamily="2" charset="77"/>
              </a:rPr>
              <a:t>WiFi</a:t>
            </a:r>
            <a:r>
              <a:rPr lang="en-US" sz="1600" dirty="0">
                <a:solidFill>
                  <a:schemeClr val="bg1"/>
                </a:solidFill>
                <a:latin typeface="Montserrat Light" pitchFamily="2" charset="77"/>
              </a:rPr>
              <a:t> is nearby.</a:t>
            </a:r>
          </a:p>
          <a:p>
            <a:pPr marL="285750" indent="-285750">
              <a:buFont typeface="Arial" panose="020B0604020202020204" pitchFamily="34" charset="0"/>
              <a:buChar char="•"/>
            </a:pPr>
            <a:endParaRPr lang="en-US" sz="1600" dirty="0">
              <a:solidFill>
                <a:schemeClr val="bg1"/>
              </a:solidFill>
              <a:latin typeface="Montserrat Light" pitchFamily="2" charset="77"/>
            </a:endParaRPr>
          </a:p>
          <a:p>
            <a:pPr marL="285750" indent="-285750">
              <a:buFont typeface="Arial" panose="020B0604020202020204" pitchFamily="34" charset="0"/>
              <a:buChar char="•"/>
            </a:pPr>
            <a:r>
              <a:rPr lang="en-US" sz="1600" dirty="0">
                <a:solidFill>
                  <a:schemeClr val="bg1"/>
                </a:solidFill>
                <a:latin typeface="Montserrat Light" pitchFamily="2" charset="77"/>
              </a:rPr>
              <a:t>Plan to </a:t>
            </a:r>
            <a:r>
              <a:rPr lang="en-US" sz="1600" dirty="0">
                <a:solidFill>
                  <a:srgbClr val="00B050"/>
                </a:solidFill>
                <a:latin typeface="Montserrat Light" pitchFamily="2" charset="77"/>
              </a:rPr>
              <a:t>sell our sensors at $50/device</a:t>
            </a:r>
            <a:r>
              <a:rPr lang="en-US" sz="1600" dirty="0">
                <a:solidFill>
                  <a:schemeClr val="bg1"/>
                </a:solidFill>
                <a:latin typeface="Montserrat Light" pitchFamily="2" charset="77"/>
              </a:rPr>
              <a:t>, which is at least a third of the cost of the lowest priced wireless sensors on the market.</a:t>
            </a: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a:p>
            <a:endParaRPr lang="en-US" sz="1600" dirty="0">
              <a:solidFill>
                <a:schemeClr val="bg1"/>
              </a:solidFill>
              <a:latin typeface="Montserrat Light" pitchFamily="2" charset="77"/>
            </a:endParaRPr>
          </a:p>
        </p:txBody>
      </p:sp>
    </p:spTree>
    <p:extLst>
      <p:ext uri="{BB962C8B-B14F-4D97-AF65-F5344CB8AC3E}">
        <p14:creationId xmlns:p14="http://schemas.microsoft.com/office/powerpoint/2010/main" val="397012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1027B7-3228-B192-775E-4B890FFC0821}"/>
              </a:ext>
            </a:extLst>
          </p:cNvPr>
          <p:cNvSpPr/>
          <p:nvPr/>
        </p:nvSpPr>
        <p:spPr>
          <a:xfrm>
            <a:off x="0" y="0"/>
            <a:ext cx="121920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C977AC8-1657-535D-0645-3DB416FEAC7A}"/>
              </a:ext>
            </a:extLst>
          </p:cNvPr>
          <p:cNvSpPr/>
          <p:nvPr/>
        </p:nvSpPr>
        <p:spPr>
          <a:xfrm>
            <a:off x="0" y="0"/>
            <a:ext cx="12192000" cy="6858000"/>
          </a:xfrm>
          <a:prstGeom prst="rect">
            <a:avLst/>
          </a:prstGeom>
          <a:solidFill>
            <a:schemeClr val="tx1">
              <a:alpha val="6380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1A1CAF03-733F-AF30-889F-F33ED3392BC1}"/>
              </a:ext>
            </a:extLst>
          </p:cNvPr>
          <p:cNvSpPr/>
          <p:nvPr/>
        </p:nvSpPr>
        <p:spPr>
          <a:xfrm>
            <a:off x="8302480" y="2990614"/>
            <a:ext cx="3742866" cy="1354270"/>
          </a:xfrm>
          <a:prstGeom prst="roundRect">
            <a:avLst/>
          </a:prstGeom>
          <a:solidFill>
            <a:schemeClr val="bg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Light" pitchFamily="2" charset="77"/>
            </a:endParaRPr>
          </a:p>
        </p:txBody>
      </p:sp>
      <p:sp>
        <p:nvSpPr>
          <p:cNvPr id="11" name="Rounded Rectangle 10">
            <a:extLst>
              <a:ext uri="{FF2B5EF4-FFF2-40B4-BE49-F238E27FC236}">
                <a16:creationId xmlns:a16="http://schemas.microsoft.com/office/drawing/2014/main" id="{CF7BCB17-BAEA-9CA9-195A-6F38EF85DF82}"/>
              </a:ext>
            </a:extLst>
          </p:cNvPr>
          <p:cNvSpPr/>
          <p:nvPr/>
        </p:nvSpPr>
        <p:spPr>
          <a:xfrm>
            <a:off x="8302480" y="4629626"/>
            <a:ext cx="3742866" cy="1259457"/>
          </a:xfrm>
          <a:prstGeom prst="roundRect">
            <a:avLst/>
          </a:prstGeom>
          <a:solidFill>
            <a:schemeClr val="bg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22A880A-2861-B2A1-BC16-1171187B8295}"/>
              </a:ext>
            </a:extLst>
          </p:cNvPr>
          <p:cNvPicPr>
            <a:picLocks noChangeAspect="1"/>
          </p:cNvPicPr>
          <p:nvPr/>
        </p:nvPicPr>
        <p:blipFill>
          <a:blip r:embed="rId4"/>
          <a:stretch>
            <a:fillRect/>
          </a:stretch>
        </p:blipFill>
        <p:spPr>
          <a:xfrm>
            <a:off x="85369" y="84565"/>
            <a:ext cx="456313" cy="520700"/>
          </a:xfrm>
          <a:prstGeom prst="rect">
            <a:avLst/>
          </a:prstGeom>
        </p:spPr>
      </p:pic>
      <p:sp>
        <p:nvSpPr>
          <p:cNvPr id="4" name="Title 1">
            <a:extLst>
              <a:ext uri="{FF2B5EF4-FFF2-40B4-BE49-F238E27FC236}">
                <a16:creationId xmlns:a16="http://schemas.microsoft.com/office/drawing/2014/main" id="{C756D777-E942-D87C-3964-11036CAE834D}"/>
              </a:ext>
            </a:extLst>
          </p:cNvPr>
          <p:cNvSpPr txBox="1">
            <a:spLocks/>
          </p:cNvSpPr>
          <p:nvPr/>
        </p:nvSpPr>
        <p:spPr>
          <a:xfrm>
            <a:off x="0" y="475149"/>
            <a:ext cx="6451599" cy="608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solidFill>
                <a:latin typeface="Montserrat Light" pitchFamily="2" charset="77"/>
                <a:cs typeface="Magneto" panose="020F0502020204030204" pitchFamily="34" charset="0"/>
              </a:rPr>
              <a:t>Market Opportunity is Accelerating.</a:t>
            </a:r>
          </a:p>
        </p:txBody>
      </p:sp>
      <p:sp>
        <p:nvSpPr>
          <p:cNvPr id="7" name="TextBox 6">
            <a:extLst>
              <a:ext uri="{FF2B5EF4-FFF2-40B4-BE49-F238E27FC236}">
                <a16:creationId xmlns:a16="http://schemas.microsoft.com/office/drawing/2014/main" id="{5BEC67C6-BFB8-CF38-7EA0-3FF7A950F5F5}"/>
              </a:ext>
            </a:extLst>
          </p:cNvPr>
          <p:cNvSpPr txBox="1"/>
          <p:nvPr/>
        </p:nvSpPr>
        <p:spPr>
          <a:xfrm>
            <a:off x="0" y="1062630"/>
            <a:ext cx="10960100" cy="830997"/>
          </a:xfrm>
          <a:prstGeom prst="rect">
            <a:avLst/>
          </a:prstGeom>
          <a:noFill/>
        </p:spPr>
        <p:txBody>
          <a:bodyPr wrap="square">
            <a:spAutoFit/>
          </a:bodyPr>
          <a:lstStyle/>
          <a:p>
            <a:r>
              <a:rPr lang="en-US" sz="1600" dirty="0">
                <a:solidFill>
                  <a:schemeClr val="bg1"/>
                </a:solidFill>
                <a:latin typeface="Montserrat Light" pitchFamily="2" charset="77"/>
              </a:rPr>
              <a:t>The global precision agriculture market is growing at a CAGR of 12.8%, from $6.96B in 2021 to $11.25B projected in 2025. Our solution will be at the forefront of what’s to come in this space, based on current market trends in wireless sensor networks (WSN’s) and Machine Learning as a service (</a:t>
            </a:r>
            <a:r>
              <a:rPr lang="en-US" sz="1600" dirty="0" err="1">
                <a:solidFill>
                  <a:schemeClr val="bg1"/>
                </a:solidFill>
                <a:latin typeface="Montserrat Light" pitchFamily="2" charset="77"/>
              </a:rPr>
              <a:t>MLaaS</a:t>
            </a:r>
            <a:r>
              <a:rPr lang="en-US" sz="1600" dirty="0">
                <a:solidFill>
                  <a:schemeClr val="bg1"/>
                </a:solidFill>
                <a:latin typeface="Montserrat Light" pitchFamily="2" charset="77"/>
              </a:rPr>
              <a:t>).</a:t>
            </a:r>
          </a:p>
        </p:txBody>
      </p:sp>
      <p:pic>
        <p:nvPicPr>
          <p:cNvPr id="12" name="Graphic 11">
            <a:extLst>
              <a:ext uri="{FF2B5EF4-FFF2-40B4-BE49-F238E27FC236}">
                <a16:creationId xmlns:a16="http://schemas.microsoft.com/office/drawing/2014/main" id="{A4C111FD-8375-2F3D-F58C-3B7FE20ECC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654" y="3068921"/>
            <a:ext cx="9751040" cy="3053356"/>
          </a:xfrm>
          <a:prstGeom prst="rect">
            <a:avLst/>
          </a:prstGeom>
        </p:spPr>
      </p:pic>
      <p:sp>
        <p:nvSpPr>
          <p:cNvPr id="14" name="Title 1">
            <a:extLst>
              <a:ext uri="{FF2B5EF4-FFF2-40B4-BE49-F238E27FC236}">
                <a16:creationId xmlns:a16="http://schemas.microsoft.com/office/drawing/2014/main" id="{F3871012-4875-EBD7-D755-8C5FBFAA146D}"/>
              </a:ext>
            </a:extLst>
          </p:cNvPr>
          <p:cNvSpPr txBox="1">
            <a:spLocks/>
          </p:cNvSpPr>
          <p:nvPr/>
        </p:nvSpPr>
        <p:spPr>
          <a:xfrm>
            <a:off x="64597" y="2237851"/>
            <a:ext cx="7047401" cy="6086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solidFill>
                <a:latin typeface="Montserrat Light" pitchFamily="2" charset="77"/>
                <a:cs typeface="Magneto" panose="020F0502020204030204" pitchFamily="34" charset="0"/>
              </a:rPr>
              <a:t>Precision Agriculture Market</a:t>
            </a:r>
            <a:r>
              <a:rPr lang="en-US" sz="2800" dirty="0">
                <a:solidFill>
                  <a:schemeClr val="bg1"/>
                </a:solidFill>
                <a:latin typeface="Montserrat Light" pitchFamily="2" charset="77"/>
                <a:cs typeface="Magneto" panose="020F0502020204030204" pitchFamily="34" charset="0"/>
              </a:rPr>
              <a:t>:</a:t>
            </a:r>
          </a:p>
        </p:txBody>
      </p:sp>
      <p:sp>
        <p:nvSpPr>
          <p:cNvPr id="17" name="Title 1">
            <a:extLst>
              <a:ext uri="{FF2B5EF4-FFF2-40B4-BE49-F238E27FC236}">
                <a16:creationId xmlns:a16="http://schemas.microsoft.com/office/drawing/2014/main" id="{8DF4CF8B-FEA9-0B1F-1709-05BE37FB10C7}"/>
              </a:ext>
            </a:extLst>
          </p:cNvPr>
          <p:cNvSpPr txBox="1">
            <a:spLocks/>
          </p:cNvSpPr>
          <p:nvPr/>
        </p:nvSpPr>
        <p:spPr>
          <a:xfrm>
            <a:off x="758469" y="4040547"/>
            <a:ext cx="892531" cy="3043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00" dirty="0">
                <a:solidFill>
                  <a:schemeClr val="bg1"/>
                </a:solidFill>
                <a:latin typeface="Montserrat Light" pitchFamily="2" charset="77"/>
                <a:cs typeface="Magneto" panose="020F0502020204030204" pitchFamily="34" charset="0"/>
              </a:rPr>
              <a:t>$6.96B</a:t>
            </a:r>
          </a:p>
        </p:txBody>
      </p:sp>
      <p:sp>
        <p:nvSpPr>
          <p:cNvPr id="18" name="Title 1">
            <a:extLst>
              <a:ext uri="{FF2B5EF4-FFF2-40B4-BE49-F238E27FC236}">
                <a16:creationId xmlns:a16="http://schemas.microsoft.com/office/drawing/2014/main" id="{64323EC4-CBC5-FEC4-0A25-30EB462C7E5D}"/>
              </a:ext>
            </a:extLst>
          </p:cNvPr>
          <p:cNvSpPr txBox="1">
            <a:spLocks/>
          </p:cNvSpPr>
          <p:nvPr/>
        </p:nvSpPr>
        <p:spPr>
          <a:xfrm>
            <a:off x="3681041" y="3515580"/>
            <a:ext cx="892531" cy="3043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00" dirty="0">
                <a:solidFill>
                  <a:schemeClr val="bg1"/>
                </a:solidFill>
                <a:latin typeface="Montserrat Light" pitchFamily="2" charset="77"/>
                <a:cs typeface="Magneto" panose="020F0502020204030204" pitchFamily="34" charset="0"/>
              </a:rPr>
              <a:t>$11.25B</a:t>
            </a:r>
          </a:p>
        </p:txBody>
      </p:sp>
      <p:sp>
        <p:nvSpPr>
          <p:cNvPr id="19" name="Title 1">
            <a:extLst>
              <a:ext uri="{FF2B5EF4-FFF2-40B4-BE49-F238E27FC236}">
                <a16:creationId xmlns:a16="http://schemas.microsoft.com/office/drawing/2014/main" id="{A8388272-2FDA-39FA-C767-BDC8D9768A25}"/>
              </a:ext>
            </a:extLst>
          </p:cNvPr>
          <p:cNvSpPr txBox="1">
            <a:spLocks/>
          </p:cNvSpPr>
          <p:nvPr/>
        </p:nvSpPr>
        <p:spPr>
          <a:xfrm>
            <a:off x="7287586" y="2691665"/>
            <a:ext cx="1014893" cy="3097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600" dirty="0">
                <a:solidFill>
                  <a:schemeClr val="bg1"/>
                </a:solidFill>
                <a:latin typeface="Montserrat Light" pitchFamily="2" charset="77"/>
                <a:cs typeface="Magneto" panose="020F0502020204030204" pitchFamily="34" charset="0"/>
              </a:rPr>
              <a:t>$20.54B</a:t>
            </a:r>
          </a:p>
        </p:txBody>
      </p:sp>
      <p:sp>
        <p:nvSpPr>
          <p:cNvPr id="21" name="Title 1">
            <a:extLst>
              <a:ext uri="{FF2B5EF4-FFF2-40B4-BE49-F238E27FC236}">
                <a16:creationId xmlns:a16="http://schemas.microsoft.com/office/drawing/2014/main" id="{64960406-1CD4-229B-D166-89156DAE0935}"/>
              </a:ext>
            </a:extLst>
          </p:cNvPr>
          <p:cNvSpPr txBox="1">
            <a:spLocks/>
          </p:cNvSpPr>
          <p:nvPr/>
        </p:nvSpPr>
        <p:spPr>
          <a:xfrm>
            <a:off x="8478067" y="2382814"/>
            <a:ext cx="3117033" cy="475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solidFill>
                <a:latin typeface="Montserrat Light" pitchFamily="2" charset="77"/>
                <a:cs typeface="Magneto" panose="020F0502020204030204" pitchFamily="34" charset="0"/>
              </a:rPr>
              <a:t>We’re Confronting:</a:t>
            </a:r>
          </a:p>
        </p:txBody>
      </p:sp>
      <p:sp>
        <p:nvSpPr>
          <p:cNvPr id="22" name="Title 1">
            <a:extLst>
              <a:ext uri="{FF2B5EF4-FFF2-40B4-BE49-F238E27FC236}">
                <a16:creationId xmlns:a16="http://schemas.microsoft.com/office/drawing/2014/main" id="{42ACC361-572F-E98B-7CE7-5224DFAE043B}"/>
              </a:ext>
            </a:extLst>
          </p:cNvPr>
          <p:cNvSpPr txBox="1">
            <a:spLocks/>
          </p:cNvSpPr>
          <p:nvPr/>
        </p:nvSpPr>
        <p:spPr>
          <a:xfrm>
            <a:off x="8377907" y="3370375"/>
            <a:ext cx="1243380" cy="5851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solidFill>
                  <a:schemeClr val="bg1"/>
                </a:solidFill>
                <a:latin typeface="Montserrat Light" pitchFamily="2" charset="77"/>
                <a:cs typeface="Magneto" panose="020F0502020204030204" pitchFamily="34" charset="0"/>
              </a:rPr>
              <a:t>$3.7B</a:t>
            </a:r>
          </a:p>
        </p:txBody>
      </p:sp>
      <p:sp>
        <p:nvSpPr>
          <p:cNvPr id="23" name="Title 1">
            <a:extLst>
              <a:ext uri="{FF2B5EF4-FFF2-40B4-BE49-F238E27FC236}">
                <a16:creationId xmlns:a16="http://schemas.microsoft.com/office/drawing/2014/main" id="{23D7591D-093E-1A42-EDAF-86F8CF8728DE}"/>
              </a:ext>
            </a:extLst>
          </p:cNvPr>
          <p:cNvSpPr txBox="1">
            <a:spLocks/>
          </p:cNvSpPr>
          <p:nvPr/>
        </p:nvSpPr>
        <p:spPr>
          <a:xfrm>
            <a:off x="8443087" y="4968301"/>
            <a:ext cx="1351515" cy="5851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solidFill>
                  <a:schemeClr val="bg1"/>
                </a:solidFill>
                <a:latin typeface="Montserrat Light" pitchFamily="2" charset="77"/>
                <a:cs typeface="Magneto" panose="020F0502020204030204" pitchFamily="34" charset="0"/>
              </a:rPr>
              <a:t>$29.1B</a:t>
            </a:r>
          </a:p>
        </p:txBody>
      </p:sp>
      <p:sp>
        <p:nvSpPr>
          <p:cNvPr id="24" name="TextBox 23">
            <a:extLst>
              <a:ext uri="{FF2B5EF4-FFF2-40B4-BE49-F238E27FC236}">
                <a16:creationId xmlns:a16="http://schemas.microsoft.com/office/drawing/2014/main" id="{3FAA0C87-3856-EBF4-CB13-149EAB97E443}"/>
              </a:ext>
            </a:extLst>
          </p:cNvPr>
          <p:cNvSpPr txBox="1"/>
          <p:nvPr/>
        </p:nvSpPr>
        <p:spPr>
          <a:xfrm>
            <a:off x="9621287" y="3034255"/>
            <a:ext cx="2394646" cy="1323439"/>
          </a:xfrm>
          <a:prstGeom prst="rect">
            <a:avLst/>
          </a:prstGeom>
          <a:noFill/>
        </p:spPr>
        <p:txBody>
          <a:bodyPr wrap="square">
            <a:spAutoFit/>
          </a:bodyPr>
          <a:lstStyle/>
          <a:p>
            <a:r>
              <a:rPr lang="en-US" sz="1600" dirty="0" err="1">
                <a:solidFill>
                  <a:schemeClr val="bg1"/>
                </a:solidFill>
                <a:latin typeface="Montserrat Light" pitchFamily="2" charset="77"/>
              </a:rPr>
              <a:t>MLaaS</a:t>
            </a:r>
            <a:r>
              <a:rPr lang="en-US" sz="1600" dirty="0">
                <a:solidFill>
                  <a:schemeClr val="bg1"/>
                </a:solidFill>
                <a:latin typeface="Montserrat Light" pitchFamily="2" charset="77"/>
              </a:rPr>
              <a:t> market by offering ML predictions on where and when water is needed.</a:t>
            </a:r>
          </a:p>
        </p:txBody>
      </p:sp>
      <p:sp>
        <p:nvSpPr>
          <p:cNvPr id="27" name="TextBox 26">
            <a:extLst>
              <a:ext uri="{FF2B5EF4-FFF2-40B4-BE49-F238E27FC236}">
                <a16:creationId xmlns:a16="http://schemas.microsoft.com/office/drawing/2014/main" id="{837C133A-3A7C-FEF6-FA4E-C9953EE45E44}"/>
              </a:ext>
            </a:extLst>
          </p:cNvPr>
          <p:cNvSpPr txBox="1"/>
          <p:nvPr/>
        </p:nvSpPr>
        <p:spPr>
          <a:xfrm>
            <a:off x="9621287" y="4598200"/>
            <a:ext cx="2394646" cy="1323439"/>
          </a:xfrm>
          <a:prstGeom prst="rect">
            <a:avLst/>
          </a:prstGeom>
          <a:noFill/>
        </p:spPr>
        <p:txBody>
          <a:bodyPr wrap="square">
            <a:spAutoFit/>
          </a:bodyPr>
          <a:lstStyle/>
          <a:p>
            <a:r>
              <a:rPr lang="en-US" sz="1600" dirty="0">
                <a:solidFill>
                  <a:schemeClr val="bg1"/>
                </a:solidFill>
                <a:latin typeface="Montserrat Light" pitchFamily="2" charset="77"/>
              </a:rPr>
              <a:t>WSN market by reducing routers on the field via data routing between our devices.</a:t>
            </a:r>
          </a:p>
        </p:txBody>
      </p:sp>
    </p:spTree>
    <p:extLst>
      <p:ext uri="{BB962C8B-B14F-4D97-AF65-F5344CB8AC3E}">
        <p14:creationId xmlns:p14="http://schemas.microsoft.com/office/powerpoint/2010/main" val="93402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TotalTime>
  <Words>1804</Words>
  <Application>Microsoft Macintosh PowerPoint</Application>
  <PresentationFormat>Widescreen</PresentationFormat>
  <Paragraphs>192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P Prabhu</dc:creator>
  <cp:lastModifiedBy>Aditya P Prabhu</cp:lastModifiedBy>
  <cp:revision>224</cp:revision>
  <dcterms:created xsi:type="dcterms:W3CDTF">2022-07-22T00:34:15Z</dcterms:created>
  <dcterms:modified xsi:type="dcterms:W3CDTF">2023-11-11T17:07:01Z</dcterms:modified>
</cp:coreProperties>
</file>